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548C0263-696C-4977-8E53-4BE1AC260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EA6C263A-DC4D-4B34-8F8D-57FEBDFAD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6474F3D-C601-4EDD-BD43-06DFFE611CF9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7FC9585-EDFF-4347-AD5E-24326045763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95DB32B2-D81A-4289-A293-1E6233419FA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EC410C9-680A-4D29-B05D-00996C96BDD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258587BD-4CFC-4DEB-BB11-3F123027B79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8C5EEDB-37A2-4FC5-87F9-7DD8BC8E9F2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33208E1D-44C4-41DE-8C6F-AAE2E36268C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4C73372-99EC-46B2-AF96-7D61903148F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2EC8806A-F387-4B90-9EE8-3FC9A389C3F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165E8289-FF61-4328-8313-C792E2898C7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C1F92865-D4C9-40A8-8240-D1773450003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DDA1553C-4955-4319-8415-025CE22F432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ED74D93-557C-47D8-B202-9B16577EBFE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A05C0A35-C0DA-463F-8453-69BF5427846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3BF81321-C88F-4D00-86F3-763198AA429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D3BD62B-511C-4DF6-B53F-0B71CBF531D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C35672F4-E4D6-4489-8723-5ACB7A0D2DB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AA5381F-1BAA-4C62-B6D8-D0670080792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AAB850AA-9272-47AB-B3A7-8357D40DFE3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F7763FDB-5FD7-40FE-A3C3-D4C0DEEBEF1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D12F77C7-C918-4F63-8FED-1197F4F7CF7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398F12F-627A-4B55-BC1F-4705D7CBE74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AF746C40-F185-40C6-B7A9-23B3CE7911D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6CF01D7-B144-43B9-989A-29751A1F8B2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0FB34F7D-3A01-4892-ADA5-DBCF91E60A3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96FB42C8-96F5-4F4A-870D-98368453B67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060C223D-4172-46AA-B2DD-29BFD073BA3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5A045BB8-92A5-4B86-91A8-12777F4233E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E341A6D1-0354-473A-A675-83EF34463F0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3CAE7749-F5AF-4F2F-BEC0-6074F82329D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A17C33F5-86CF-4E56-BDAB-BCBE43FF914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8DB4158D-CC76-4D35-95C8-B6850E2C0DE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43131DD2-171B-42CF-BB6C-CC44302BEF0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97813F1-A904-4C27-8925-B9AEF911F6E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F481C1FA-F217-4842-AB93-A2C29307DA6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29A14CF-C4B2-48C0-AB37-14555778ACA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5547F67C-C636-46A5-B1BE-EF2BAC25EDB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A50C69B-AC1D-4E93-8EC4-E9D6A4872E6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94017769-C70A-4388-A0AA-E7547B70854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D92F60F-FF9D-4B8D-A176-3155740F438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F7536D7F-E51E-4FD8-91C5-CED68FF5176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E988E20F-8E64-407E-A4B3-831DA4F5410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390A7037-3678-4FFA-897E-DFE3CC1648F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C8EB597B-C10F-49D4-B27C-E6891A47C95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84B30F83-350D-433A-9FF4-839F704320A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6565A35E-840D-46FC-813C-441345D4A91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CF9CDB70-D394-4BA3-98B1-9766A1510D3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EF3CD84-2E5D-4323-9DE0-7F173B4AD67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0700EB06-E042-496D-A580-CF6CFC68AA1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E120A894-4F95-4BA7-953D-F0BB87F990D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09D31D44-5328-4478-8EF5-5FAF4511CEC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80DF8640-F527-4282-BBE0-B9595E85AB8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57053A22-76DF-499E-ABF9-E17AAC322B0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B77F980D-9A0A-426B-9CB2-D6549FB1886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28E0DC74-A71A-4FF9-8196-53A9688CF53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79E3B821-CF60-4EE8-952A-87B913FB2E5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E4A5B463-04AD-4968-80B7-059742EBDD1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ED28B1A-1798-40C7-8C8C-1A9A5A5B807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78DED0D1-1B8D-437C-B390-88A175F242E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943472E-0B70-46D5-9ED7-2C9EF649497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FCAA2ECF-CCFC-428F-B3AD-3E73B6EBC43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82BCF1A-77DE-4735-A37D-38E3AAA6437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6493A317-E590-4935-927C-7E0D9E761AE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4B10C81A-03ED-4493-AB73-F75ABA5E428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64DD7DBF-C024-4924-A370-8BDAA47B6A9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3A492A3-48C8-443E-8FC5-E47648E1427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ED0BF147-A704-4F4B-9DE5-DB12AE8D91A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E6FFE295-2797-4F98-8B3A-9E7AB8E441F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14697820-8305-4766-BC1A-09D04D85179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C4EC6EB-2E9E-46B2-B30C-CBECC4EAB23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6A1EA738-572E-439D-BF76-8F23AE2181F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4A181002-5DB8-496A-A9DC-2139849A136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79C7A0A6-9C0E-4649-802B-4664476050C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7F68DA67-6361-4818-A061-E949EE2D025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4F9A7DA9-DDB8-474F-9B44-F058815D27A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B73A16B-0C3C-4E14-82EC-1281915349D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8BE1C475-1318-4E78-B0C2-D6D92FB76BD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15F78794-5A7E-48F3-AF20-88306786EA9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39B3BF12-67F9-4067-8302-9983FEC26C3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03AA1C04-534B-4865-91CB-F68D9CD4A54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CAB20381-47DC-44CD-ABDD-074AD880F61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29BEB06-12A4-465A-9F32-1860D2BAC27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89D68267-3D61-4731-80A2-3A55A91A6F9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CA33E79-EBCD-4365-B37D-0274091C3E0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6220DF5B-19FE-4A2C-919A-9689E99A77E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CD1CA72-B034-47E0-880F-D9AA49207C2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1A505098-4A1E-494C-B62F-27EE785B313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96D67C40-6BCC-40DC-AE38-EB5704579A0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55534D1B-2056-405C-836C-C6A7A211B5D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B1DDC53D-8D2C-4E95-AC50-8370CAE3BEF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2D6A-BCB4-43E7-A361-26ED8F2FE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EB19E-3636-482B-86DC-C6E5CB972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682B2-FAC4-4D42-8E4A-52FFA47B496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017B248-BDD4-480F-81C3-E85B304C6D1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1978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37B4F-AA80-4374-BD87-AEE9862B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B6E36-61C8-43E9-BD4D-9BE3B6971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288DD-CF40-4B0D-ADD4-57EFEC5C805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155752-E34F-49BB-B484-8F1B44D00B2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8008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6A2B5-0AFA-44AF-AA48-1B0889FD5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91B69-A963-46D7-AF69-05658BC9C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7DD11-30AC-47A8-A3EB-C07B7FD2ABB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371440-7579-48E6-9EA3-41191778723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5711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4DBE-69AA-45C5-9F66-79C8F946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0D441-3125-43AF-B833-337F3863D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B3585-700D-4FA1-99A7-3B9E0C4618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864DED-A673-4462-AF4F-226387A2AAF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23814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5649-A358-4863-89A6-B9B7B5A6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1B8D3-F5AD-43A5-A87C-723708852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08D44-FFE0-433B-AB16-9642AE2C3D3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1808007-B2F9-47AB-88CA-29B7BF1A22B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55136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7CA8F-C30E-4D46-A4C4-C93A8538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CD67C-7AC2-4353-8CE1-D2DE07CD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177B3-8A34-4CD4-B80D-273EFD39B64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6DF9CCE-9C06-42FF-92BD-DC9B052AEB2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59886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6627-37C5-4DBB-9411-DB26C8B1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A3DA-F006-4F6B-8BBB-A3AA3DF2A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16462-CE21-4513-9F10-B104E6D6C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48D43-2DA1-4893-949C-7E50AA1C262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489573-ACB7-465D-8D70-D2310DCAFE6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2580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8604E-65D5-4152-91F1-7C4A4F66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AABF-B4E1-43C2-A3DD-F53FF5B65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4CB57-4BDA-4E6C-AB8A-18E31AF46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55539-0EB2-48A4-A218-C456F7949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4ACB4-B614-4D9E-9963-D3D3BAD49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D136E-0E7A-4B26-9EFC-542F5F71183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498C6B-AEC2-4649-81AA-612994A1F9F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83114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6325-863C-4628-8B12-E3617739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96BC9-D28B-4B2E-9F51-8E4308272CD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FC399A-BA14-4C4E-94F9-3B8E251C5B4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0957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04A9C0-35ED-4C12-AD3C-60AEC36A297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B55C9C-3027-4965-8616-3AE1C4BF96F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5112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3403-09B9-4543-91B8-01B85AF63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7BD05-A1D0-4926-A874-B9731A70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B6440-43C0-4E3D-B968-4688FF6C1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60A77-3CFC-4C73-9E84-66BDB97C76C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31A339-C62D-4B7A-BF3E-433C0190C01A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5475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4DEA-AE34-478E-BDA7-5BFEF882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5F306-4F14-4DF8-9007-6D4DED11D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AAC1-0304-4402-944F-0DE29914C34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5198A84-F990-4ACD-AF4A-B7D04346E50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9412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BDBF-AA49-42F2-989A-2E77E6A76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6D06D-506E-4237-934D-8860C2A02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89094-6B89-47BD-AB2D-E9935D341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51FE3-51CB-4824-80FF-E386D8AC392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EB2F7D5-DC1C-443A-B8FB-173C04A158A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19371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19D2-BD57-4D20-AFDC-E1112E63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17251-59FB-42C8-B66B-78A906A25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66564-FA70-49B5-95F3-38525E07AF4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C5ACA81-16AD-4107-AAEB-5B2DB25FE6C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9018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B0699-7AC8-4704-B20B-91C74A824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90AD0-8966-45FA-A7B0-289780506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A8991-8C59-462D-9082-FB8EB416E5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A2F591-F713-4AD7-89AA-13FD0ED0C65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0265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45EB-CCDA-432A-8AC1-A12E3676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8EB64-DCA3-46C9-928F-7726B2FF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A5A4C-F3CF-4862-B43B-9713AD4B0BD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1869718-4054-4FF4-B563-AC1FE59821E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137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1425-A096-4671-A3FE-655E82A6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82351-F908-4FC2-916E-8CC99149D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1CFDD-4EC6-446F-8E3E-079CF00C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563E6-7C6F-43B1-AC71-B0D195FFCCD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2165075-E3E9-4A7B-A812-2CBDCA790E5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7265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86A0-C4BB-4688-AC9A-1729928E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6C08-3BEC-450D-BAA2-65047D1EF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8809B-93D0-4025-88C8-26340AF70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706EA-E258-43E7-98B8-7FC22DD4A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6E8B5-F612-40C6-A215-150F006BA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174F8-3579-4318-9291-D9A80AC73F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04C4C9-57C5-414A-8C89-BF6A7DB9EE30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7331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2EDD-05BE-4536-B27D-C9E01EDE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BA4AE7-6D10-4B0D-95D2-5756F5E2E17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F5A953D-7720-4691-A9E5-5DE5EC76958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4787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941E49-5258-44BF-93E8-F5A11C6FF65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6E1E70-0278-4D68-9CE5-5B72C9F5D3B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0440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DFBE-2558-4A7F-ACB7-F236F7FAE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88F6F-D0CE-491E-8A2E-EF2611B5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D5A94-D326-4D76-A3F7-816A5179E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6DA54-7982-453E-BA20-40B672A328F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373D3F4-1831-46A5-B93E-EDFE1F29EC1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5792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C698-6D48-418A-A13E-4C5495B4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90CDA-E8C0-4F47-9327-13E238345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8D187-54EE-4A97-BF9B-EF0701D91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4AD9B-9CD4-4027-8D9E-944AB20D75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CE3523-BB5B-4CA6-BFE7-9C29C8C7769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2259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1D811544-BDD7-47AA-9C55-798FDAB32093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4000" cy="6846888"/>
            <a:chOff x="1" y="0"/>
            <a:chExt cx="5760" cy="4313"/>
          </a:xfrm>
        </p:grpSpPr>
        <p:sp>
          <p:nvSpPr>
            <p:cNvPr id="1026" name="AutoShape 2">
              <a:extLst>
                <a:ext uri="{FF2B5EF4-FFF2-40B4-BE49-F238E27FC236}">
                  <a16:creationId xmlns:a16="http://schemas.microsoft.com/office/drawing/2014/main" id="{BD8A5760-9EC5-4188-BBC7-658814EF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" name="AutoShape 3">
              <a:extLst>
                <a:ext uri="{FF2B5EF4-FFF2-40B4-BE49-F238E27FC236}">
                  <a16:creationId xmlns:a16="http://schemas.microsoft.com/office/drawing/2014/main" id="{85779EDD-C775-48E9-8987-F8687533C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AutoShape 4">
              <a:extLst>
                <a:ext uri="{FF2B5EF4-FFF2-40B4-BE49-F238E27FC236}">
                  <a16:creationId xmlns:a16="http://schemas.microsoft.com/office/drawing/2014/main" id="{6FE568B1-BBF6-4B66-9C7F-85197398C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9" name="Group 5">
              <a:extLst>
                <a:ext uri="{FF2B5EF4-FFF2-40B4-BE49-F238E27FC236}">
                  <a16:creationId xmlns:a16="http://schemas.microsoft.com/office/drawing/2014/main" id="{A8083C2A-40D9-4038-B806-B1C8B01414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5" cy="4313"/>
              <a:chOff x="288" y="0"/>
              <a:chExt cx="5095" cy="4313"/>
            </a:xfrm>
          </p:grpSpPr>
          <p:sp>
            <p:nvSpPr>
              <p:cNvPr id="1030" name="AutoShape 6">
                <a:extLst>
                  <a:ext uri="{FF2B5EF4-FFF2-40B4-BE49-F238E27FC236}">
                    <a16:creationId xmlns:a16="http://schemas.microsoft.com/office/drawing/2014/main" id="{2123EEC2-E534-4B63-94D5-077C18703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AutoShape 7">
                <a:extLst>
                  <a:ext uri="{FF2B5EF4-FFF2-40B4-BE49-F238E27FC236}">
                    <a16:creationId xmlns:a16="http://schemas.microsoft.com/office/drawing/2014/main" id="{76F39104-ABB4-44A8-976F-E6F5EE463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AutoShape 8">
                <a:extLst>
                  <a:ext uri="{FF2B5EF4-FFF2-40B4-BE49-F238E27FC236}">
                    <a16:creationId xmlns:a16="http://schemas.microsoft.com/office/drawing/2014/main" id="{051B06E9-31B8-450D-8682-CCFDC9D13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AutoShape 9">
                <a:extLst>
                  <a:ext uri="{FF2B5EF4-FFF2-40B4-BE49-F238E27FC236}">
                    <a16:creationId xmlns:a16="http://schemas.microsoft.com/office/drawing/2014/main" id="{4F69459A-97D2-423C-9B17-0996AD54A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AutoShape 10">
                <a:extLst>
                  <a:ext uri="{FF2B5EF4-FFF2-40B4-BE49-F238E27FC236}">
                    <a16:creationId xmlns:a16="http://schemas.microsoft.com/office/drawing/2014/main" id="{A7B638E9-8CDE-4A7C-A477-6B88F0A9D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AutoShape 11">
                <a:extLst>
                  <a:ext uri="{FF2B5EF4-FFF2-40B4-BE49-F238E27FC236}">
                    <a16:creationId xmlns:a16="http://schemas.microsoft.com/office/drawing/2014/main" id="{FD940648-9104-4C86-8657-8F9926D85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AutoShape 12">
                <a:extLst>
                  <a:ext uri="{FF2B5EF4-FFF2-40B4-BE49-F238E27FC236}">
                    <a16:creationId xmlns:a16="http://schemas.microsoft.com/office/drawing/2014/main" id="{A19D2D48-F180-49B1-8B93-2337A60CB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AutoShape 13">
                <a:extLst>
                  <a:ext uri="{FF2B5EF4-FFF2-40B4-BE49-F238E27FC236}">
                    <a16:creationId xmlns:a16="http://schemas.microsoft.com/office/drawing/2014/main" id="{86F76879-6E1B-4178-B7CF-B337F080B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utoShape 14">
                <a:extLst>
                  <a:ext uri="{FF2B5EF4-FFF2-40B4-BE49-F238E27FC236}">
                    <a16:creationId xmlns:a16="http://schemas.microsoft.com/office/drawing/2014/main" id="{912C53A1-AAD0-49A7-845B-A29B8E968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utoShape 15">
                <a:extLst>
                  <a:ext uri="{FF2B5EF4-FFF2-40B4-BE49-F238E27FC236}">
                    <a16:creationId xmlns:a16="http://schemas.microsoft.com/office/drawing/2014/main" id="{DA7B18F4-3C15-4CE0-B804-E1506C400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utoShape 16">
                <a:extLst>
                  <a:ext uri="{FF2B5EF4-FFF2-40B4-BE49-F238E27FC236}">
                    <a16:creationId xmlns:a16="http://schemas.microsoft.com/office/drawing/2014/main" id="{CADBD30B-CB4F-4895-A52B-922F49CBC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utoShape 17">
                <a:extLst>
                  <a:ext uri="{FF2B5EF4-FFF2-40B4-BE49-F238E27FC236}">
                    <a16:creationId xmlns:a16="http://schemas.microsoft.com/office/drawing/2014/main" id="{12234780-5B2C-4288-8E6D-6EAE3D11D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utoShape 18">
                <a:extLst>
                  <a:ext uri="{FF2B5EF4-FFF2-40B4-BE49-F238E27FC236}">
                    <a16:creationId xmlns:a16="http://schemas.microsoft.com/office/drawing/2014/main" id="{A9A5B724-67DA-400D-9C54-52163F8BB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3" name="AutoShape 19">
              <a:extLst>
                <a:ext uri="{FF2B5EF4-FFF2-40B4-BE49-F238E27FC236}">
                  <a16:creationId xmlns:a16="http://schemas.microsoft.com/office/drawing/2014/main" id="{EB6CBF89-5517-4333-9283-08721F8B8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AutoShape 20">
              <a:extLst>
                <a:ext uri="{FF2B5EF4-FFF2-40B4-BE49-F238E27FC236}">
                  <a16:creationId xmlns:a16="http://schemas.microsoft.com/office/drawing/2014/main" id="{7B8A7424-7BD1-4687-BD5A-D390C567D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AutoShape 21">
              <a:extLst>
                <a:ext uri="{FF2B5EF4-FFF2-40B4-BE49-F238E27FC236}">
                  <a16:creationId xmlns:a16="http://schemas.microsoft.com/office/drawing/2014/main" id="{D15D1B90-07B9-47AE-B379-4EE694952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AutoShape 22">
              <a:extLst>
                <a:ext uri="{FF2B5EF4-FFF2-40B4-BE49-F238E27FC236}">
                  <a16:creationId xmlns:a16="http://schemas.microsoft.com/office/drawing/2014/main" id="{36175A89-3046-4D11-8CD1-74ECE29CE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AutoShape 23">
              <a:extLst>
                <a:ext uri="{FF2B5EF4-FFF2-40B4-BE49-F238E27FC236}">
                  <a16:creationId xmlns:a16="http://schemas.microsoft.com/office/drawing/2014/main" id="{61EA2155-9950-4CEE-B267-138C82EA1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AutoShape 24">
              <a:extLst>
                <a:ext uri="{FF2B5EF4-FFF2-40B4-BE49-F238E27FC236}">
                  <a16:creationId xmlns:a16="http://schemas.microsoft.com/office/drawing/2014/main" id="{714CECBA-21D3-4092-AC14-A7E5AC3F3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AutoShape 25">
              <a:extLst>
                <a:ext uri="{FF2B5EF4-FFF2-40B4-BE49-F238E27FC236}">
                  <a16:creationId xmlns:a16="http://schemas.microsoft.com/office/drawing/2014/main" id="{F00943A4-FB74-49D3-98B7-93096CCC8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AutoShape 26">
              <a:extLst>
                <a:ext uri="{FF2B5EF4-FFF2-40B4-BE49-F238E27FC236}">
                  <a16:creationId xmlns:a16="http://schemas.microsoft.com/office/drawing/2014/main" id="{7D5C1AF5-F7F2-4E10-9360-2253E33E4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Line 27">
              <a:extLst>
                <a:ext uri="{FF2B5EF4-FFF2-40B4-BE49-F238E27FC236}">
                  <a16:creationId xmlns:a16="http://schemas.microsoft.com/office/drawing/2014/main" id="{D177AD31-BA16-48DA-A11D-C23C3011F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28">
              <a:extLst>
                <a:ext uri="{FF2B5EF4-FFF2-40B4-BE49-F238E27FC236}">
                  <a16:creationId xmlns:a16="http://schemas.microsoft.com/office/drawing/2014/main" id="{54CEC163-68E6-4797-9DA3-C30EECCE48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29">
              <a:extLst>
                <a:ext uri="{FF2B5EF4-FFF2-40B4-BE49-F238E27FC236}">
                  <a16:creationId xmlns:a16="http://schemas.microsoft.com/office/drawing/2014/main" id="{069A68B2-A7EC-485E-AF8E-12404C1C5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4" name="Group 30">
              <a:extLst>
                <a:ext uri="{FF2B5EF4-FFF2-40B4-BE49-F238E27FC236}">
                  <a16:creationId xmlns:a16="http://schemas.microsoft.com/office/drawing/2014/main" id="{898BF796-DD8B-41F3-82EF-F02080524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5" cy="1568"/>
              <a:chOff x="1" y="392"/>
              <a:chExt cx="5755" cy="1568"/>
            </a:xfrm>
          </p:grpSpPr>
          <p:sp>
            <p:nvSpPr>
              <p:cNvPr id="1055" name="Line 31">
                <a:extLst>
                  <a:ext uri="{FF2B5EF4-FFF2-40B4-BE49-F238E27FC236}">
                    <a16:creationId xmlns:a16="http://schemas.microsoft.com/office/drawing/2014/main" id="{3B53CB55-8CF0-4EC9-B644-B77B8AE08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Line 32">
                <a:extLst>
                  <a:ext uri="{FF2B5EF4-FFF2-40B4-BE49-F238E27FC236}">
                    <a16:creationId xmlns:a16="http://schemas.microsoft.com/office/drawing/2014/main" id="{AE3ECAA9-BA19-43AB-8E62-1F70FC93F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Line 33">
                <a:extLst>
                  <a:ext uri="{FF2B5EF4-FFF2-40B4-BE49-F238E27FC236}">
                    <a16:creationId xmlns:a16="http://schemas.microsoft.com/office/drawing/2014/main" id="{8ADBDC78-2DD8-454A-BD07-EB80DA75C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Line 34">
                <a:extLst>
                  <a:ext uri="{FF2B5EF4-FFF2-40B4-BE49-F238E27FC236}">
                    <a16:creationId xmlns:a16="http://schemas.microsoft.com/office/drawing/2014/main" id="{794D0769-5708-49FA-A3EF-466E9FEF6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Line 35">
                <a:extLst>
                  <a:ext uri="{FF2B5EF4-FFF2-40B4-BE49-F238E27FC236}">
                    <a16:creationId xmlns:a16="http://schemas.microsoft.com/office/drawing/2014/main" id="{60F73C68-07D0-48EC-AC56-D718E91CC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0" name="Line 36">
              <a:extLst>
                <a:ext uri="{FF2B5EF4-FFF2-40B4-BE49-F238E27FC236}">
                  <a16:creationId xmlns:a16="http://schemas.microsoft.com/office/drawing/2014/main" id="{4DF7DF2A-EB35-412A-B8A6-33088AF5B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Line 37">
              <a:extLst>
                <a:ext uri="{FF2B5EF4-FFF2-40B4-BE49-F238E27FC236}">
                  <a16:creationId xmlns:a16="http://schemas.microsoft.com/office/drawing/2014/main" id="{EB05C46B-29BD-4A33-805C-B3E13F658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2" name="Rectangle 38">
            <a:extLst>
              <a:ext uri="{FF2B5EF4-FFF2-40B4-BE49-F238E27FC236}">
                <a16:creationId xmlns:a16="http://schemas.microsoft.com/office/drawing/2014/main" id="{0F908A17-51A3-416A-B4A8-8241BD124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63" name="Text Box 39">
            <a:extLst>
              <a:ext uri="{FF2B5EF4-FFF2-40B4-BE49-F238E27FC236}">
                <a16:creationId xmlns:a16="http://schemas.microsoft.com/office/drawing/2014/main" id="{4DE0B83A-A950-4484-99D0-892FB98F6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Text Box 40">
            <a:extLst>
              <a:ext uri="{FF2B5EF4-FFF2-40B4-BE49-F238E27FC236}">
                <a16:creationId xmlns:a16="http://schemas.microsoft.com/office/drawing/2014/main" id="{38921A94-D751-4176-901D-F8DA08B3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Rectangle 41">
            <a:extLst>
              <a:ext uri="{FF2B5EF4-FFF2-40B4-BE49-F238E27FC236}">
                <a16:creationId xmlns:a16="http://schemas.microsoft.com/office/drawing/2014/main" id="{C89AF0EA-56F1-47E0-A541-0195D597C5C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5470261-E246-463F-9730-FC963B537DDA}" type="slidenum">
              <a:rPr lang="it-IT" altLang="en-US"/>
              <a:pPr/>
              <a:t>‹#›</a:t>
            </a:fld>
            <a:endParaRPr lang="it-IT" altLang="en-US"/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D01178B3-34F2-4C32-99D2-387BD20F1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>
            <a:extLst>
              <a:ext uri="{FF2B5EF4-FFF2-40B4-BE49-F238E27FC236}">
                <a16:creationId xmlns:a16="http://schemas.microsoft.com/office/drawing/2014/main" id="{410B7E62-F552-41B6-822B-EBE175682C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46888"/>
            <a:chOff x="0" y="0"/>
            <a:chExt cx="5760" cy="4313"/>
          </a:xfrm>
        </p:grpSpPr>
        <p:sp>
          <p:nvSpPr>
            <p:cNvPr id="2050" name="AutoShape 2">
              <a:extLst>
                <a:ext uri="{FF2B5EF4-FFF2-40B4-BE49-F238E27FC236}">
                  <a16:creationId xmlns:a16="http://schemas.microsoft.com/office/drawing/2014/main" id="{C35A9552-3506-42E5-AB2C-8DB36C123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" name="AutoShape 3">
              <a:extLst>
                <a:ext uri="{FF2B5EF4-FFF2-40B4-BE49-F238E27FC236}">
                  <a16:creationId xmlns:a16="http://schemas.microsoft.com/office/drawing/2014/main" id="{428CE7EA-64F3-45B1-8810-D4A75B984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AutoShape 4">
              <a:extLst>
                <a:ext uri="{FF2B5EF4-FFF2-40B4-BE49-F238E27FC236}">
                  <a16:creationId xmlns:a16="http://schemas.microsoft.com/office/drawing/2014/main" id="{96EE076E-97E6-4C8E-92B6-EEFEBEA37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3" name="Group 5">
              <a:extLst>
                <a:ext uri="{FF2B5EF4-FFF2-40B4-BE49-F238E27FC236}">
                  <a16:creationId xmlns:a16="http://schemas.microsoft.com/office/drawing/2014/main" id="{F15CDC28-BB9F-46F4-B6F5-6CD237819A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" y="0"/>
              <a:ext cx="5095" cy="4313"/>
              <a:chOff x="287" y="0"/>
              <a:chExt cx="5095" cy="4313"/>
            </a:xfrm>
          </p:grpSpPr>
          <p:sp>
            <p:nvSpPr>
              <p:cNvPr id="2054" name="AutoShape 6">
                <a:extLst>
                  <a:ext uri="{FF2B5EF4-FFF2-40B4-BE49-F238E27FC236}">
                    <a16:creationId xmlns:a16="http://schemas.microsoft.com/office/drawing/2014/main" id="{56EEA1B5-C639-4EDA-9552-719AAFDA6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" name="AutoShape 7">
                <a:extLst>
                  <a:ext uri="{FF2B5EF4-FFF2-40B4-BE49-F238E27FC236}">
                    <a16:creationId xmlns:a16="http://schemas.microsoft.com/office/drawing/2014/main" id="{0235DFF2-FFBC-4EF4-9B3E-0A4BF676F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" name="AutoShape 8">
                <a:extLst>
                  <a:ext uri="{FF2B5EF4-FFF2-40B4-BE49-F238E27FC236}">
                    <a16:creationId xmlns:a16="http://schemas.microsoft.com/office/drawing/2014/main" id="{91CC745D-AD27-4CE6-8BA9-1FEB64542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" name="AutoShape 9">
                <a:extLst>
                  <a:ext uri="{FF2B5EF4-FFF2-40B4-BE49-F238E27FC236}">
                    <a16:creationId xmlns:a16="http://schemas.microsoft.com/office/drawing/2014/main" id="{6D2BD95D-CE08-4480-A065-414678F62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" name="AutoShape 10">
                <a:extLst>
                  <a:ext uri="{FF2B5EF4-FFF2-40B4-BE49-F238E27FC236}">
                    <a16:creationId xmlns:a16="http://schemas.microsoft.com/office/drawing/2014/main" id="{6DCF5127-61F1-4B2B-8C20-7F5DA8D55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5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" name="AutoShape 11">
                <a:extLst>
                  <a:ext uri="{FF2B5EF4-FFF2-40B4-BE49-F238E27FC236}">
                    <a16:creationId xmlns:a16="http://schemas.microsoft.com/office/drawing/2014/main" id="{6DEE903B-A32F-4190-A311-D4E66535C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5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" name="AutoShape 12">
                <a:extLst>
                  <a:ext uri="{FF2B5EF4-FFF2-40B4-BE49-F238E27FC236}">
                    <a16:creationId xmlns:a16="http://schemas.microsoft.com/office/drawing/2014/main" id="{3EA6D462-FBFD-4493-8AD7-9C317DF97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1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" name="AutoShape 13">
                <a:extLst>
                  <a:ext uri="{FF2B5EF4-FFF2-40B4-BE49-F238E27FC236}">
                    <a16:creationId xmlns:a16="http://schemas.microsoft.com/office/drawing/2014/main" id="{EB187237-4494-431A-AC76-4C0B032E4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" name="AutoShape 14">
                <a:extLst>
                  <a:ext uri="{FF2B5EF4-FFF2-40B4-BE49-F238E27FC236}">
                    <a16:creationId xmlns:a16="http://schemas.microsoft.com/office/drawing/2014/main" id="{703397FD-DE36-4188-9104-36E81BC3C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AutoShape 15">
                <a:extLst>
                  <a:ext uri="{FF2B5EF4-FFF2-40B4-BE49-F238E27FC236}">
                    <a16:creationId xmlns:a16="http://schemas.microsoft.com/office/drawing/2014/main" id="{0470A175-29D2-4970-8F04-F1D150DD0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AutoShape 16">
                <a:extLst>
                  <a:ext uri="{FF2B5EF4-FFF2-40B4-BE49-F238E27FC236}">
                    <a16:creationId xmlns:a16="http://schemas.microsoft.com/office/drawing/2014/main" id="{517FD661-917A-4F7B-8B8B-1FCE969B6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AutoShape 17">
                <a:extLst>
                  <a:ext uri="{FF2B5EF4-FFF2-40B4-BE49-F238E27FC236}">
                    <a16:creationId xmlns:a16="http://schemas.microsoft.com/office/drawing/2014/main" id="{C8E61154-38BF-4C8B-842E-BCBA55B83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AutoShape 18">
                <a:extLst>
                  <a:ext uri="{FF2B5EF4-FFF2-40B4-BE49-F238E27FC236}">
                    <a16:creationId xmlns:a16="http://schemas.microsoft.com/office/drawing/2014/main" id="{416D9F06-D82F-46AF-9E43-8309B21CA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7" name="AutoShape 19">
              <a:extLst>
                <a:ext uri="{FF2B5EF4-FFF2-40B4-BE49-F238E27FC236}">
                  <a16:creationId xmlns:a16="http://schemas.microsoft.com/office/drawing/2014/main" id="{90D94231-DD84-4105-BD12-3C3576B6E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AutoShape 20">
              <a:extLst>
                <a:ext uri="{FF2B5EF4-FFF2-40B4-BE49-F238E27FC236}">
                  <a16:creationId xmlns:a16="http://schemas.microsoft.com/office/drawing/2014/main" id="{FFAE0239-842D-423E-B821-8067DFB54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AutoShape 21">
              <a:extLst>
                <a:ext uri="{FF2B5EF4-FFF2-40B4-BE49-F238E27FC236}">
                  <a16:creationId xmlns:a16="http://schemas.microsoft.com/office/drawing/2014/main" id="{02F9EA8D-0E67-466C-8E23-AC5B81B84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AutoShape 22">
              <a:extLst>
                <a:ext uri="{FF2B5EF4-FFF2-40B4-BE49-F238E27FC236}">
                  <a16:creationId xmlns:a16="http://schemas.microsoft.com/office/drawing/2014/main" id="{54F273AF-4EC1-4581-B69E-F60ECEB63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AutoShape 23">
              <a:extLst>
                <a:ext uri="{FF2B5EF4-FFF2-40B4-BE49-F238E27FC236}">
                  <a16:creationId xmlns:a16="http://schemas.microsoft.com/office/drawing/2014/main" id="{3250C8F8-48EF-4FE6-B2A5-E0589B910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AutoShape 24">
              <a:extLst>
                <a:ext uri="{FF2B5EF4-FFF2-40B4-BE49-F238E27FC236}">
                  <a16:creationId xmlns:a16="http://schemas.microsoft.com/office/drawing/2014/main" id="{81AE2417-6D5E-470E-8772-62AAA05DD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AutoShape 25">
              <a:extLst>
                <a:ext uri="{FF2B5EF4-FFF2-40B4-BE49-F238E27FC236}">
                  <a16:creationId xmlns:a16="http://schemas.microsoft.com/office/drawing/2014/main" id="{34DB23C2-954A-4591-8FA4-D2C256C8A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AutoShape 26">
              <a:extLst>
                <a:ext uri="{FF2B5EF4-FFF2-40B4-BE49-F238E27FC236}">
                  <a16:creationId xmlns:a16="http://schemas.microsoft.com/office/drawing/2014/main" id="{1F04FCD6-2A28-40D5-8696-56B1D0CCA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Line 27">
              <a:extLst>
                <a:ext uri="{FF2B5EF4-FFF2-40B4-BE49-F238E27FC236}">
                  <a16:creationId xmlns:a16="http://schemas.microsoft.com/office/drawing/2014/main" id="{25070B9E-78D6-4A9C-B6FA-335F270BF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Line 28">
              <a:extLst>
                <a:ext uri="{FF2B5EF4-FFF2-40B4-BE49-F238E27FC236}">
                  <a16:creationId xmlns:a16="http://schemas.microsoft.com/office/drawing/2014/main" id="{6358A11E-DDAA-48E2-B35C-34E4DF78C0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Line 29">
              <a:extLst>
                <a:ext uri="{FF2B5EF4-FFF2-40B4-BE49-F238E27FC236}">
                  <a16:creationId xmlns:a16="http://schemas.microsoft.com/office/drawing/2014/main" id="{18856A9F-D927-4DA6-B525-9D73F6D56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8" name="Group 30">
              <a:extLst>
                <a:ext uri="{FF2B5EF4-FFF2-40B4-BE49-F238E27FC236}">
                  <a16:creationId xmlns:a16="http://schemas.microsoft.com/office/drawing/2014/main" id="{3CF8DFAA-1327-4633-A854-98089A5188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2"/>
              <a:ext cx="5755" cy="1568"/>
              <a:chOff x="0" y="392"/>
              <a:chExt cx="5755" cy="1568"/>
            </a:xfrm>
          </p:grpSpPr>
          <p:sp>
            <p:nvSpPr>
              <p:cNvPr id="2079" name="Line 31">
                <a:extLst>
                  <a:ext uri="{FF2B5EF4-FFF2-40B4-BE49-F238E27FC236}">
                    <a16:creationId xmlns:a16="http://schemas.microsoft.com/office/drawing/2014/main" id="{00E6F4CA-AC33-4EB3-ADF6-538EE3418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32">
                <a:extLst>
                  <a:ext uri="{FF2B5EF4-FFF2-40B4-BE49-F238E27FC236}">
                    <a16:creationId xmlns:a16="http://schemas.microsoft.com/office/drawing/2014/main" id="{8D304812-4813-4C60-872A-8481FB965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Line 33">
                <a:extLst>
                  <a:ext uri="{FF2B5EF4-FFF2-40B4-BE49-F238E27FC236}">
                    <a16:creationId xmlns:a16="http://schemas.microsoft.com/office/drawing/2014/main" id="{A720F64C-D97E-4E29-B2C3-A59B608FB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Line 34">
                <a:extLst>
                  <a:ext uri="{FF2B5EF4-FFF2-40B4-BE49-F238E27FC236}">
                    <a16:creationId xmlns:a16="http://schemas.microsoft.com/office/drawing/2014/main" id="{6FAE317F-B290-471D-9ADC-36C9452BF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Line 35">
                <a:extLst>
                  <a:ext uri="{FF2B5EF4-FFF2-40B4-BE49-F238E27FC236}">
                    <a16:creationId xmlns:a16="http://schemas.microsoft.com/office/drawing/2014/main" id="{BF7CA273-45E7-4E40-8DEF-77ECC46A5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4" name="Line 36">
              <a:extLst>
                <a:ext uri="{FF2B5EF4-FFF2-40B4-BE49-F238E27FC236}">
                  <a16:creationId xmlns:a16="http://schemas.microsoft.com/office/drawing/2014/main" id="{D05F7183-CB11-4454-AE96-040E044B0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37">
              <a:extLst>
                <a:ext uri="{FF2B5EF4-FFF2-40B4-BE49-F238E27FC236}">
                  <a16:creationId xmlns:a16="http://schemas.microsoft.com/office/drawing/2014/main" id="{EAB9CBE7-3E88-4E09-9560-7B0120A53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6" name="Rectangle 38">
            <a:extLst>
              <a:ext uri="{FF2B5EF4-FFF2-40B4-BE49-F238E27FC236}">
                <a16:creationId xmlns:a16="http://schemas.microsoft.com/office/drawing/2014/main" id="{7691A0F1-322E-443B-A690-714006EAA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2087" name="Rectangle 39">
            <a:extLst>
              <a:ext uri="{FF2B5EF4-FFF2-40B4-BE49-F238E27FC236}">
                <a16:creationId xmlns:a16="http://schemas.microsoft.com/office/drawing/2014/main" id="{4B803ECF-6095-4C05-818B-9ABB8376B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088" name="Text Box 40">
            <a:extLst>
              <a:ext uri="{FF2B5EF4-FFF2-40B4-BE49-F238E27FC236}">
                <a16:creationId xmlns:a16="http://schemas.microsoft.com/office/drawing/2014/main" id="{5E18A70D-F76C-415A-B804-3558BD901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Text Box 41">
            <a:extLst>
              <a:ext uri="{FF2B5EF4-FFF2-40B4-BE49-F238E27FC236}">
                <a16:creationId xmlns:a16="http://schemas.microsoft.com/office/drawing/2014/main" id="{66B6B16D-3D82-46DB-9DFD-09D9D918C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Rectangle 42">
            <a:extLst>
              <a:ext uri="{FF2B5EF4-FFF2-40B4-BE49-F238E27FC236}">
                <a16:creationId xmlns:a16="http://schemas.microsoft.com/office/drawing/2014/main" id="{70B42665-188E-4A5D-A00E-188BC3B95F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+mn-cs"/>
              </a:defRPr>
            </a:lvl1pPr>
          </a:lstStyle>
          <a:p>
            <a:fld id="{898F53F5-CCE8-4589-9695-5BED19E63FCC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2.jpe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image" Target="../media/image54.png"/><Relationship Id="rId4" Type="http://schemas.openxmlformats.org/officeDocument/2006/relationships/image" Target="../media/image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image" Target="../media/image3.wmf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image" Target="../media/image63.png"/><Relationship Id="rId4" Type="http://schemas.openxmlformats.org/officeDocument/2006/relationships/image" Target="../media/image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6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AA10044C-B83B-4AFB-B870-3EC883D21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937761D-F547-4678-B77D-DE7ECC33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0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E99ACBB0-D64C-442F-A5DB-E5E61E8F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4796CA5C-5FFE-4EFA-A0FF-448B78C0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E8C83350-4321-4EE9-9C06-DD59343F5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6AA78335-CC0B-4CFE-92DA-9437CC4A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22488"/>
            <a:ext cx="2652712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AC8C042B-69EC-41D8-AAB4-744BBCFCA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MI8 i MI16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</a:t>
            </a:r>
            <a:r>
              <a:rPr lang="it-IT" altLang="en-US">
                <a:solidFill>
                  <a:srgbClr val="274DA1"/>
                </a:solidFill>
              </a:rPr>
              <a:t> rozszerzeń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MI8</a:t>
            </a:r>
            <a:r>
              <a:rPr lang="en-US" altLang="en-US">
                <a:solidFill>
                  <a:srgbClr val="274DA1"/>
                </a:solidFill>
              </a:rPr>
              <a:t> - 8 wejść cyfrowych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MI16</a:t>
            </a:r>
            <a:r>
              <a:rPr lang="en-US" altLang="en-US">
                <a:solidFill>
                  <a:srgbClr val="274DA1"/>
                </a:solidFill>
              </a:rPr>
              <a:t> - 16 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DCF32D7B-A344-4D2C-9D28-7DE5E208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E44D0E9D-4C57-4099-A2A4-77EAD9C2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63828F5A-0EC1-4109-81E8-C9CF11273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7010FD6-63FD-4C8B-8C92-6D1F38AE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982788"/>
            <a:ext cx="2879725" cy="48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C7E4161C-2B6B-429A-8443-66E0E39EF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MO2 </a:t>
            </a:r>
            <a:r>
              <a:rPr lang="pl-PL" altLang="en-US" sz="2400" b="1">
                <a:solidFill>
                  <a:srgbClr val="274DA1"/>
                </a:solidFill>
              </a:rPr>
              <a:t>i</a:t>
            </a:r>
            <a:r>
              <a:rPr lang="it-IT" altLang="en-US" sz="2400" b="1">
                <a:solidFill>
                  <a:srgbClr val="274DA1"/>
                </a:solidFill>
              </a:rPr>
              <a:t> MO4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pl-PL" altLang="en-US">
                <a:solidFill>
                  <a:srgbClr val="274DA1"/>
                </a:solidFill>
              </a:rPr>
              <a:t> moduł</a:t>
            </a:r>
            <a:r>
              <a:rPr lang="en-US" altLang="en-US">
                <a:solidFill>
                  <a:srgbClr val="274DA1"/>
                </a:solidFill>
              </a:rPr>
              <a:t> rozszerzeń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MO2</a:t>
            </a:r>
            <a:r>
              <a:rPr lang="en-US" altLang="en-US">
                <a:solidFill>
                  <a:srgbClr val="274DA1"/>
                </a:solidFill>
              </a:rPr>
              <a:t> – 2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MO4</a:t>
            </a:r>
            <a:r>
              <a:rPr lang="en-US" altLang="en-US">
                <a:solidFill>
                  <a:srgbClr val="274DA1"/>
                </a:solidFill>
              </a:rPr>
              <a:t> – 4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wyjścia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2018364D-7A44-4C01-8F5C-BA1BF836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6EBD8F9-E6C7-4129-8ABC-D1770B8A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E3D004F1-BB00-4C92-AFDE-08CEAB207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47B9A6CD-7A1D-43CD-BEB2-05DF9F2B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103438"/>
            <a:ext cx="3001962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E8D74B88-8A90-48D9-A605-DC2D2038E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5900738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MR2 i MR4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moduły</a:t>
            </a:r>
            <a:r>
              <a:rPr lang="en-US" altLang="en-US">
                <a:solidFill>
                  <a:srgbClr val="274DA1"/>
                </a:solidFill>
              </a:rPr>
              <a:t> wyjść przekaźników bezpiecz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ń</a:t>
            </a:r>
            <a:r>
              <a:rPr lang="pl-PL" altLang="en-US">
                <a:solidFill>
                  <a:srgbClr val="274DA1"/>
                </a:solidFill>
              </a:rPr>
              <a:t>s</a:t>
            </a:r>
            <a:r>
              <a:rPr lang="en-US" altLang="en-US">
                <a:solidFill>
                  <a:srgbClr val="274DA1"/>
                </a:solidFill>
              </a:rPr>
              <a:t>twa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MR2 </a:t>
            </a:r>
            <a:r>
              <a:rPr lang="en-US" altLang="en-US">
                <a:solidFill>
                  <a:srgbClr val="274DA1"/>
                </a:solidFill>
              </a:rPr>
              <a:t>- 2 prz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kaźniki – 2 NO + 1 NC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MR4</a:t>
            </a:r>
            <a:r>
              <a:rPr lang="en-US" altLang="en-US">
                <a:solidFill>
                  <a:srgbClr val="274DA1"/>
                </a:solidFill>
              </a:rPr>
              <a:t> - 4 przekaźniki – 4 NO + 2 NC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Przekaźniki bezpieczeństwa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1/2 NC styki do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 i="1">
                <a:solidFill>
                  <a:srgbClr val="274DA1"/>
                </a:solidFill>
              </a:rPr>
              <a:t>Każdy styk NO jest zwierany dwa razy w zintegrowanych przekaźnikach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68CD0B25-76A4-4F1B-8B66-0CC20836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A4CF902D-A1AF-441E-8F0F-E2A2FA34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41C9C20F-9CF5-4DFB-8741-68F008F3A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0774C768-0E21-4575-931F-8318D3BB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976438"/>
            <a:ext cx="2867025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08B6F5C0-6BE1-4454-9EC3-2B0EF96A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751013"/>
            <a:ext cx="60579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MB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Moduły rozszerzeń do połączenia z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popularnymi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przemysłowymi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interfejsami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komunikacyjnymi do diagnostyki i transmisji danych.</a:t>
            </a:r>
          </a:p>
          <a:p>
            <a:pPr>
              <a:buClrTx/>
              <a:buFontTx/>
              <a:buNone/>
            </a:pPr>
            <a:br>
              <a:rPr lang="en-US" altLang="en-US" sz="24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</a:b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MBP</a:t>
            </a:r>
            <a:r>
              <a:rPr lang="en-US" altLang="en-US">
                <a:solidFill>
                  <a:srgbClr val="274DA1"/>
                </a:solidFill>
              </a:rPr>
              <a:t> –Profibus DP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MBD </a:t>
            </a:r>
            <a:r>
              <a:rPr lang="en-US" altLang="en-US">
                <a:solidFill>
                  <a:srgbClr val="274DA1"/>
                </a:solidFill>
              </a:rPr>
              <a:t>–DeviceNET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MBC</a:t>
            </a:r>
            <a:r>
              <a:rPr lang="en-US" altLang="en-US">
                <a:solidFill>
                  <a:srgbClr val="274DA1"/>
                </a:solidFill>
              </a:rPr>
              <a:t> –CANopen</a:t>
            </a: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	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6E9BBE6E-4328-486A-B67B-C5449D1E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436938"/>
            <a:ext cx="10795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5C8A2322-C19C-437C-B031-0F15B4BF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165600"/>
            <a:ext cx="13684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7F853C57-DB32-4D68-B968-CDF8DCED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5043488"/>
            <a:ext cx="1582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FFA5A1AB-4A8D-4130-9F29-A186C711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>
            <a:extLst>
              <a:ext uri="{FF2B5EF4-FFF2-40B4-BE49-F238E27FC236}">
                <a16:creationId xmlns:a16="http://schemas.microsoft.com/office/drawing/2014/main" id="{5EE4C623-EC43-45D7-A285-5D0716E05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1543F0F7-AA42-4968-B8C7-67078C6D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C6BD37C-3C6B-435D-A632-F5B20C05D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5572125" y="2971800"/>
            <a:ext cx="354647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C7D141B3-BCD2-4F03-87B2-77AD36366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12913"/>
            <a:ext cx="3935413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Rectangle 6">
            <a:extLst>
              <a:ext uri="{FF2B5EF4-FFF2-40B4-BE49-F238E27FC236}">
                <a16:creationId xmlns:a16="http://schemas.microsoft.com/office/drawing/2014/main" id="{008BD0AA-86EB-4D80-9A30-231D844A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0FE37962-9B69-4441-A623-F048B6CFEBF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38150" y="3605213"/>
            <a:ext cx="42116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Jednostka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centraln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 MOSAIC M1 posiada funkcję wymiennej pamięci MCM (Mosaic Configuration Memory). Może być używana do zapisywania danych konfiguracyjnych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lub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do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ich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kopiowania do nowego kontrolera MOSAIC.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F702A4A3-6E54-4036-8AC9-CEE85E3B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Text Box 2">
            <a:extLst>
              <a:ext uri="{FF2B5EF4-FFF2-40B4-BE49-F238E27FC236}">
                <a16:creationId xmlns:a16="http://schemas.microsoft.com/office/drawing/2014/main" id="{1C4C9BCC-0AB7-4D3E-A6E7-21DB9D668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C54AA800-3910-4E92-8C39-96A401A5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001A2BE4-A957-4472-9CF3-971E8338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55813"/>
            <a:ext cx="36560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2C9F841F-7E4A-493F-9E7B-E13025C0E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437ADF70-39B7-42F4-A5B8-4A7713974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93838"/>
            <a:ext cx="58181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en-US" sz="2000" b="1">
                <a:solidFill>
                  <a:srgbClr val="003B76"/>
                </a:solidFill>
              </a:rPr>
              <a:t>MAGISTRALA KOMUNIKACYJNA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F48F642D-4B70-4EB7-8089-B627A23B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970088"/>
            <a:ext cx="4202112" cy="48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Rectangle 8">
            <a:extLst>
              <a:ext uri="{FF2B5EF4-FFF2-40B4-BE49-F238E27FC236}">
                <a16:creationId xmlns:a16="http://schemas.microsoft.com/office/drawing/2014/main" id="{52A1E565-63DD-48DD-BA3E-265D70AA9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0450"/>
            <a:ext cx="38481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914400"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 indent="0"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MSC pozwala na komunikację między jednostk</a:t>
            </a:r>
            <a:r>
              <a:rPr lang="pl-PL" altLang="en-US">
                <a:solidFill>
                  <a:srgbClr val="003B76"/>
                </a:solidFill>
              </a:rPr>
              <a:t>ą centralną a modułami </a:t>
            </a:r>
            <a:r>
              <a:rPr lang="en-US" altLang="en-US">
                <a:solidFill>
                  <a:srgbClr val="003B76"/>
                </a:solidFill>
              </a:rPr>
              <a:t>rozszerzeń poprzez szybkie złącze umieszczone na szy</a:t>
            </a:r>
            <a:r>
              <a:rPr lang="pl-PL" altLang="en-US">
                <a:solidFill>
                  <a:srgbClr val="003B76"/>
                </a:solidFill>
              </a:rPr>
              <a:t>n</a:t>
            </a:r>
            <a:r>
              <a:rPr lang="en-US" altLang="en-US">
                <a:solidFill>
                  <a:srgbClr val="003B76"/>
                </a:solidFill>
              </a:rPr>
              <a:t>ie z tyłu modułu</a:t>
            </a:r>
            <a:r>
              <a:rPr lang="pl-PL" altLang="en-US">
                <a:solidFill>
                  <a:srgbClr val="003B76"/>
                </a:solidFill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9A5B24D8-D96C-4583-8E75-5272C3CB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A80874BC-AC24-4ABD-972F-6785D1D7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0F2D1AFD-E548-4A8D-9383-F13B1ACD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48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52F49D0F-F728-4AF0-8697-9325AB240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6A552F40-D586-42A4-BBAF-4E92E703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874838"/>
            <a:ext cx="49418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Oprogramowanie konfiguracyjne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8C4EE918-99FA-4EBA-BBA2-83ADDCD1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65425"/>
            <a:ext cx="47498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2C80BD7C-13EB-4315-9A64-3E16B7C4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>
            <a:extLst>
              <a:ext uri="{FF2B5EF4-FFF2-40B4-BE49-F238E27FC236}">
                <a16:creationId xmlns:a16="http://schemas.microsoft.com/office/drawing/2014/main" id="{3DAEDD84-CE2B-4FE6-BCFF-F520B8AA2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D0095C6F-B4CF-4E4A-904A-35FD5FAC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1E540A95-8C5D-41D0-B4B4-7F9AB737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033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C5820A63-4F7C-4813-889E-D51B2F1E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F6428107-3338-4F2B-978D-37CA706D4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979613"/>
            <a:ext cx="8770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O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programowanie Mosaic Safety Designer (MSD) jest przyjaznym dla użytkownika narzędziem konfiguracyjnym, które umożliwia programowanie MOSAIC w kilku prostych krokach.</a:t>
            </a:r>
            <a:b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Klikając na ikony funkcji łatwo jest skonfigurować wszystkie funkcje bezpieczeństwa.</a:t>
            </a:r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D39C953E-2E6E-46F4-BAD6-242AC390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259138"/>
            <a:ext cx="41783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AAA6A0D4-4F91-4D8B-9822-1A18F1D5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62313"/>
            <a:ext cx="4808538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</a:rPr>
              <a:t>Mosaic Safety Designer (MSD) gwarantuje</a:t>
            </a:r>
            <a:r>
              <a:rPr lang="pl-PL" altLang="en-US" sz="1600">
                <a:solidFill>
                  <a:srgbClr val="274DA1"/>
                </a:solidFill>
              </a:rPr>
              <a:t> dzięki wbudowanym procedurom walidacji, </a:t>
            </a:r>
            <a:r>
              <a:rPr lang="en-US" altLang="en-US" sz="1600">
                <a:solidFill>
                  <a:srgbClr val="274DA1"/>
                </a:solidFill>
              </a:rPr>
              <a:t>że konfiguracja </a:t>
            </a:r>
            <a:r>
              <a:rPr lang="pl-PL" altLang="en-US" sz="1600">
                <a:solidFill>
                  <a:srgbClr val="274DA1"/>
                </a:solidFill>
              </a:rPr>
              <a:t>sterownika </a:t>
            </a:r>
            <a:r>
              <a:rPr lang="en-US" altLang="en-US" sz="1600">
                <a:solidFill>
                  <a:srgbClr val="274DA1"/>
                </a:solidFill>
              </a:rPr>
              <a:t>nie </a:t>
            </a:r>
            <a:r>
              <a:rPr lang="pl-PL" altLang="en-US" sz="1600">
                <a:solidFill>
                  <a:srgbClr val="274DA1"/>
                </a:solidFill>
              </a:rPr>
              <a:t>do</a:t>
            </a:r>
            <a:r>
              <a:rPr lang="en-US" altLang="en-US" sz="1600">
                <a:solidFill>
                  <a:srgbClr val="274DA1"/>
                </a:solidFill>
              </a:rPr>
              <a:t>prowadzi do niebezpiecznych sytuacji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  <a:r>
              <a:rPr lang="en-US" altLang="en-US" sz="1600">
                <a:solidFill>
                  <a:srgbClr val="274DA1"/>
                </a:solidFill>
              </a:rPr>
              <a:t> </a:t>
            </a:r>
            <a:r>
              <a:rPr lang="pl-PL" altLang="en-US" sz="1600">
                <a:solidFill>
                  <a:srgbClr val="274DA1"/>
                </a:solidFill>
              </a:rPr>
              <a:t>T</a:t>
            </a:r>
            <a:r>
              <a:rPr lang="en-US" altLang="en-US" sz="1600">
                <a:solidFill>
                  <a:srgbClr val="274DA1"/>
                </a:solidFill>
              </a:rPr>
              <a:t>ym samym oszczędza czas przy uruchamianiu</a:t>
            </a:r>
            <a:r>
              <a:rPr lang="pl-PL" altLang="en-US" sz="1600">
                <a:solidFill>
                  <a:srgbClr val="274DA1"/>
                </a:solidFill>
              </a:rPr>
              <a:t> </a:t>
            </a:r>
            <a:r>
              <a:rPr lang="en-US" altLang="en-US" sz="1600">
                <a:solidFill>
                  <a:srgbClr val="274DA1"/>
                </a:solidFill>
              </a:rPr>
              <a:t>urządzenia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</a:p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Ponadto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zarządzanie hasłami Mosaic Safety Designer (MSD)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zabezpiecz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a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przed nieuprawnionym dostępem do konfiguracji oprogramowania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i dokonywaniem nieautoryzowanych zmian w programie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00841A00-5A01-4A4A-9816-F6D1747D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57993B8A-E52D-4282-95B2-202ADC0E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F4A68017-E7B9-419B-89E5-A91969DF2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5580063"/>
            <a:ext cx="6516687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  <a:latin typeface="Tahoma" panose="020B0604030504040204" pitchFamily="34" charset="0"/>
              </a:rPr>
              <a:t>Mosaic master M1 posiada złącze USB 2.0 do podłączenia z laptopem, na którym jest zainstalowane oprogramowanie “Mosaic Safety Designer” (MSD)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05B8C70-B1CA-4610-8D83-B5BFC4672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2DB334BF-3D7B-47CE-83FF-8C524CB9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285875"/>
            <a:ext cx="64865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1AB4277E-F7BA-484C-B9B6-09A1BA09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D1D9D324-06F2-4AB9-818C-155142F4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38C9FA60-935E-4962-858D-1EF68B3DA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3" y="739775"/>
            <a:ext cx="1341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HASŁO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4CF590CE-4ADA-492D-B1B2-260B81E4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456113"/>
            <a:ext cx="38735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C13FC5CD-5E9E-4660-A188-C65B5AD8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09675"/>
            <a:ext cx="88011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Są </a:t>
            </a:r>
            <a:r>
              <a:rPr lang="pl-PL" altLang="en-US">
                <a:solidFill>
                  <a:srgbClr val="003B76"/>
                </a:solidFill>
              </a:rPr>
              <a:t>dwa</a:t>
            </a:r>
            <a:r>
              <a:rPr lang="it-IT" altLang="en-US">
                <a:solidFill>
                  <a:srgbClr val="003B76"/>
                </a:solidFill>
              </a:rPr>
              <a:t> po</a:t>
            </a:r>
            <a:r>
              <a:rPr lang="pl-PL" altLang="en-US">
                <a:solidFill>
                  <a:srgbClr val="003B76"/>
                </a:solidFill>
              </a:rPr>
              <a:t>z</a:t>
            </a:r>
            <a:r>
              <a:rPr lang="it-IT" altLang="en-US">
                <a:solidFill>
                  <a:srgbClr val="003B76"/>
                </a:solidFill>
              </a:rPr>
              <a:t>iomy haseł: Level 1 i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1 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H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ło do wyświetlania działania i konfiguracji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. Hasło to pozwala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tylko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dostęp do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pliku dziennika,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przeglądanie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konfiguracji systemu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onitor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owanie działania układu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w czasie rzeczywistym.</a:t>
            </a:r>
          </a:p>
          <a:p>
            <a:pPr>
              <a:buClrTx/>
              <a:buFontTx/>
              <a:buNone/>
            </a:pPr>
            <a:endParaRPr lang="it-IT" altLang="en-US" sz="16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Jest to </a:t>
            </a:r>
            <a:r>
              <a:rPr lang="it-IT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hasło projektanta. Pozwala załadować, zmodyfikować, zapisać i przesłać (z komputera PC do Mosaic) konfigurację projektu.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2919E9AE-D3F4-4C8E-8113-7A8180F1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13949545-999B-403E-ACC2-DF41F3BD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84096310-7CA4-4D9C-9C31-52683AE8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3705471F-6C95-49B3-87F4-FB01A70D5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62071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</a:rPr>
              <a:t>Modułowy Zintegrowany Kontroler Bezpieczeństwa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EAA726C3-3599-43A8-9D5D-1B4E7EE2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034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5A203EB0-774F-41A3-BC29-6D9553BF4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3313113"/>
            <a:ext cx="503713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jest kontrolerem bezpieczeństwa mogącym zarządzać wszystkimi funkcjami bezpieczeństwa maszyny lub instalacji</a:t>
            </a:r>
          </a:p>
          <a:p>
            <a:pPr>
              <a:spcBef>
                <a:spcPts val="1250"/>
              </a:spcBef>
              <a:buClrTx/>
              <a:buFontTx/>
              <a:buNone/>
            </a:pPr>
            <a:endParaRPr lang="en-US" altLang="en-US" sz="2000">
              <a:solidFill>
                <a:srgbClr val="274DA1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38783398-FCD5-4A4B-8451-A61AFAEA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23406B37-50BC-4814-BC53-3302AEAA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179D3BD5-BAF6-4C5B-BF88-9B9A0A4D8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F7D4776F-AC5A-407B-9198-F61A5E94A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5438"/>
            <a:ext cx="5357813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Plik LOG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Poziom Level 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z datą utworzenia i sumą kontrolną CRC (4-cyfrowy szesnastkowy identyfikator) projektów są przechowywane w M1.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Dziennik może zapisać do 5 kolejnych w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ersji programu konfiguracyjnego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informując o historii zmian konfiguracji.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można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otworzyć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za pomocą ikony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pasku narzędzi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 MSD.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4DEA09B8-C1AF-4091-8C6B-2FF9D5531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2786063"/>
            <a:ext cx="371792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B2E8EDB2-7010-460B-933D-97135AE12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026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7796E8F3-C64E-4E6D-81E3-EE8D4F50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03B9E811-3076-47BD-9DC7-CFFB89E7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249431E2-045B-4D99-B7A6-1B5D7166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3"/>
          <a:stretch>
            <a:fillRect/>
          </a:stretch>
        </p:blipFill>
        <p:spPr bwMode="auto">
          <a:xfrm>
            <a:off x="190500" y="1971675"/>
            <a:ext cx="86995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9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78DEFA6A-8CAC-4ED2-BEC3-C5644DF20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39775"/>
            <a:ext cx="2700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MONITOR  I/O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F66FF069-DCB7-4E65-B59B-8177E1B27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Funkcja </a:t>
            </a:r>
            <a:r>
              <a:rPr lang="it-IT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Monitor umożliwia monitorowanie w czasie rzeczywistym wszystkich wyjść i wejść systemu Mosaic wraz z  informacjami diagnostycznymi.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4C055965-D12A-455E-BC62-7132057E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F5BC628D-9293-496C-9756-2ED4B077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42FCACD4-C540-40C4-877E-1CAE4AE1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162050"/>
            <a:ext cx="56292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35C1FC94-A4AB-44D5-AB7A-995BAC275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942975"/>
            <a:ext cx="3617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Pasek narzędzi MSD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F30511BA-DBD2-4D3C-9A5E-A361A120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08458B39-3D48-41F1-A599-7DCA19B5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22FA377B-E4AC-4724-BB3D-082C9D97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7989AD1D-FE46-42C4-930E-5692B4BBA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3042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E STOP (Stop awaryjny)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wejść urządzenia do awaryjnego zatrzymania. Jeśli przycisk awaryjnego zatrzymania został wciśnięty (styki otwarte) wyjście jest 0.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nie wyjście 1.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BBEB15A1-EDBD-4FB7-92B6-AD7FD929B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94113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E-Brama (bramki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wejść ruchomej osłony lub bramy bezpiezeńśtwa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ruchoma osłona lub brama bezpieczeń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twa jest otwarta, wyjście jest 0. W przeciwnym wypadku wyjście jest 1.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07B14CFD-2384-4685-9DF7-153E5EBF5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240338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</a:rPr>
              <a:t>Zezwolenie </a:t>
            </a:r>
            <a:r>
              <a:rPr lang="it-IT" altLang="en-US" sz="1400" b="1">
                <a:solidFill>
                  <a:srgbClr val="003B76"/>
                </a:solidFill>
              </a:rPr>
              <a:t> (</a:t>
            </a:r>
            <a:r>
              <a:rPr lang="pl-PL" altLang="en-US" sz="1400" b="1">
                <a:solidFill>
                  <a:srgbClr val="003B76"/>
                </a:solidFill>
              </a:rPr>
              <a:t>np. od</a:t>
            </a:r>
            <a:r>
              <a:rPr lang="it-IT" altLang="en-US" sz="1400" b="1">
                <a:solidFill>
                  <a:srgbClr val="003B76"/>
                </a:solidFill>
              </a:rPr>
              <a:t>blokowywanie kluczem)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wejść </a:t>
            </a:r>
            <a:r>
              <a:rPr lang="pl-PL" altLang="en-US" sz="1400">
                <a:solidFill>
                  <a:srgbClr val="003B76"/>
                </a:solidFill>
              </a:rPr>
              <a:t>typu zezwolenie np. </a:t>
            </a:r>
            <a:r>
              <a:rPr lang="en-US" altLang="en-US" sz="1400">
                <a:solidFill>
                  <a:srgbClr val="003B76"/>
                </a:solidFill>
              </a:rPr>
              <a:t>ręczne odblokowani</a:t>
            </a:r>
            <a:r>
              <a:rPr lang="pl-PL" altLang="en-US" sz="1400">
                <a:solidFill>
                  <a:srgbClr val="003B76"/>
                </a:solidFill>
              </a:rPr>
              <a:t>e</a:t>
            </a:r>
            <a:r>
              <a:rPr lang="en-US" altLang="en-US" sz="1400">
                <a:solidFill>
                  <a:srgbClr val="003B76"/>
                </a:solidFill>
              </a:rPr>
              <a:t> kluczem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klucz nie jest włączony wyjści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jest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w stanie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0. W przeciwnym wypadku wyjście jest 1.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5890707-86BC-4F9A-A603-EF028B643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3102467E-4C9A-4080-AC79-22FBBAE6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128838"/>
            <a:ext cx="1112838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8A798D95-2D3C-4571-B123-D87BD1CAB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657600"/>
            <a:ext cx="11350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27FDC75C-69E2-4B2A-AEF4-A9389D6E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237163"/>
            <a:ext cx="115728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20CBB2C7-7C76-4E48-B277-DAACCF7E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937F9DEA-9438-4592-B9AC-DE81A8EEE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1B44F214-6399-4F54-89F9-19BD4F0DF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8658006E-B629-4628-91A7-7E1FC7F31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208213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ESPE (optoelektroniczne kurtyny bezpieczeńśtwa/skaner laserowy)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optoelektronicznej kurtyny (lub laserowego skanera). Jeśli obszar chroniony kurtyny jest zajęty, (wyjście kurtyny jest w stanie niskim) wyjście jest 0. W przeciwnym razie, jeśli obszar jest pusty wyjście modułu jest 1.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50F306C0-2ACC-4C71-A054-D306A2D22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81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 nożny (nożny przycisk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nożnego przycisku bezpieczeństwa. Jeżeli przycisk nożny nie jest wciśnięty to wyjście jest 0. W innym przypadku przycisk nożny jest 1.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5F4E5DB9-4B5C-4482-980E-140F4B22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387975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Fotokomórka (fotokomórka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jść fotokomórki. Jeśli promień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przesłonięty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(wyjście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nieaktywne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) wyjście jest 0. W przeciwnym wypadku wyjście jest 1.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Musi być wykorzystane wyjście TEST.</a:t>
            </a:r>
          </a:p>
        </p:txBody>
      </p:sp>
      <p:pic>
        <p:nvPicPr>
          <p:cNvPr id="27655" name="Picture 7">
            <a:extLst>
              <a:ext uri="{FF2B5EF4-FFF2-40B4-BE49-F238E27FC236}">
                <a16:creationId xmlns:a16="http://schemas.microsoft.com/office/drawing/2014/main" id="{91682E26-AF3B-4BFD-830F-B65F5FE7F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28850"/>
            <a:ext cx="11842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D17BC86A-45C5-43D4-ABEB-FF4F485D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21100"/>
            <a:ext cx="1185863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7FC966F3-7C49-44E6-BFD1-1AB4B77F1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249863"/>
            <a:ext cx="1220787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Rectangle 10">
            <a:extLst>
              <a:ext uri="{FF2B5EF4-FFF2-40B4-BE49-F238E27FC236}">
                <a16:creationId xmlns:a16="http://schemas.microsoft.com/office/drawing/2014/main" id="{D2241616-A697-48C2-BD95-1CC5D492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A0C0FFE3-2F1E-494C-89A3-CCEBB80C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EC389D98-CEB0-4F48-8843-3494C129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176AB471-6E0C-4052-AE1C-7946D20F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objekty wejściowe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3FF96691-07E3-4A9A-820A-33230408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11375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MOD-SEL (przełącznik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wejść wyboru trybu pracy (do 4 wejść): jeśli tylko jedno wejście 1 to odpowiednie wyjście też jest 1. We wszystkich innych przypadkach, a więc wtedy, gdy wszystkie wejścia są 0 lub więcej niż jedno wejście 1 wszystkie wyjścia są 0.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1F24C561-9BD9-4E03-A411-F3D591628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6077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TWO-HAND (kontrola oburęczna)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</a:rPr>
              <a:t>y</a:t>
            </a:r>
            <a:r>
              <a:rPr lang="en-US" altLang="en-US" sz="1400">
                <a:solidFill>
                  <a:srgbClr val="003B76"/>
                </a:solidFill>
              </a:rPr>
              <a:t>jść z przełącznika sterowanego oburącz. Tylko jeśli oba przyciski są naciśnięte w czasie </a:t>
            </a:r>
            <a:r>
              <a:rPr lang="pl-PL" altLang="en-US" sz="1400">
                <a:solidFill>
                  <a:srgbClr val="003B76"/>
                </a:solidFill>
              </a:rPr>
              <a:t>&lt;</a:t>
            </a:r>
            <a:r>
              <a:rPr lang="en-US" altLang="en-US" sz="1400">
                <a:solidFill>
                  <a:srgbClr val="003B76"/>
                </a:solidFill>
              </a:rPr>
              <a:t>500ms wyjście jest 1. W przeciwnym razie wyjście jest 0.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BFF2DA76-E1D4-4C69-A24E-B85E4CE19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138738"/>
            <a:ext cx="7213600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S-MAT (maty bezpieczeństwa lub </a:t>
            </a:r>
            <a:r>
              <a:rPr lang="pl-PL" altLang="en-US" sz="1400" b="1">
                <a:solidFill>
                  <a:srgbClr val="003B76"/>
                </a:solidFill>
              </a:rPr>
              <a:t>listwy be</a:t>
            </a:r>
            <a:r>
              <a:rPr lang="it-IT" altLang="en-US" sz="1400" b="1">
                <a:solidFill>
                  <a:srgbClr val="003B76"/>
                </a:solidFill>
              </a:rPr>
              <a:t>zpieczeń</a:t>
            </a:r>
            <a:r>
              <a:rPr lang="pl-PL" altLang="en-US" sz="1400" b="1">
                <a:solidFill>
                  <a:srgbClr val="003B76"/>
                </a:solidFill>
              </a:rPr>
              <a:t>s</a:t>
            </a:r>
            <a:r>
              <a:rPr lang="it-IT" altLang="en-US" sz="1400" b="1">
                <a:solidFill>
                  <a:srgbClr val="003B76"/>
                </a:solidFill>
              </a:rPr>
              <a:t>twa)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z maty bezpieczeństwa. Jeśli ktoś stoi na macie wyjście jest 0. W przeciwnym razie, wyjście jest 1.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</a:rPr>
              <a:t>Musi być użyte wyjście TEST	</a:t>
            </a:r>
          </a:p>
          <a:p>
            <a:pPr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Nie może być używany z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urządzeniami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2-przewodowymi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i/lub z terminacją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 rezystanc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.</a:t>
            </a:r>
          </a:p>
        </p:txBody>
      </p:sp>
      <p:pic>
        <p:nvPicPr>
          <p:cNvPr id="28679" name="Picture 7">
            <a:extLst>
              <a:ext uri="{FF2B5EF4-FFF2-40B4-BE49-F238E27FC236}">
                <a16:creationId xmlns:a16="http://schemas.microsoft.com/office/drawing/2014/main" id="{D5EB98F4-A168-4AFC-A317-6B790F86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63763"/>
            <a:ext cx="11731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C9A30FF0-3DF5-45F8-8989-AAD6D6491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68700"/>
            <a:ext cx="1171575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395024E1-CBB8-4635-A2C8-A37D74F4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243513"/>
            <a:ext cx="11795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2" name="Rectangle 10">
            <a:extLst>
              <a:ext uri="{FF2B5EF4-FFF2-40B4-BE49-F238E27FC236}">
                <a16:creationId xmlns:a16="http://schemas.microsoft.com/office/drawing/2014/main" id="{A504D3D0-378F-4A3A-9EA8-3AB4A2EB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720725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746FA63C-8068-4565-91C1-481D4BB1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BBE61010-80BE-474A-98E5-42CD4D8C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6E7B1676-59DC-43F2-BFCB-71F92240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56847653-9851-4A83-A113-341FB2F73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24075"/>
            <a:ext cx="72898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CZUJNIK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jścia z czujnika (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innego niż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czujnik bezpieczeństwa). Jeśli czujnik jest 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stanie aktywnym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(wyjście czujnika jest błędem) wyjście jest 0. W przeciwnym razie, wyjście jest 1.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9B682D17-98B0-4072-8C34-7163AAEE0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67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wejście przycisku lub przełącznika. Jeśli przycisk jest naciśnięty to wyjście jest 1. W przeciwnym razie wyjście jest 0.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D9A10EAA-ABA8-44BC-8C6A-F12AB439A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694113"/>
            <a:ext cx="111918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E062FC9D-652D-4B38-9768-EEA6EC02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201863"/>
            <a:ext cx="11017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Rectangle 8">
            <a:extLst>
              <a:ext uri="{FF2B5EF4-FFF2-40B4-BE49-F238E27FC236}">
                <a16:creationId xmlns:a16="http://schemas.microsoft.com/office/drawing/2014/main" id="{153B7E56-3A9D-4375-B275-4E87A9496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72072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3D69689-FF87-486A-A11D-86AC1BC8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B802A9EA-FA10-4D28-8862-ACAF8DCC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5345998C-D2B9-4528-835D-E7B176CC2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wyjściowe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0332AEAC-4A72-463D-97F8-E4E6062BB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201863"/>
            <a:ext cx="7099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OSSD (wyjścia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Wyjścia OSSD bezpieczeństwa nie wymagają konserwacji, Wyjście1 i wyjście 2 zasilane 24VDC jeśli wejście jest 1,  lub 0Vdc jeśli wejście jest 0.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Każda para OSSD ma wejście na RESTART_FBK. Wejście to musi być połączone w sposób opisany w paragrafie RESTART_FBK.</a:t>
            </a: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F4B03AAD-980E-43B6-B3A1-CEFFC7A7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4483100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STATUS (wyjścia sygnału)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Umożliwia monitorowanie dowolnego punktu na wykresie, podłączając go do wejścia. Wyjście zwraca 24Vdc jeśli wejście jest 1 lub 0Vdc jeśli wejście </a:t>
            </a:r>
            <a:b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</a:b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jest 0.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(STATUS nie jest wyjściem bezpieczeństwa)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D1F4E4E6-26B8-49E2-8DF8-87C60616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073275"/>
            <a:ext cx="91598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BEB24CFA-096A-454A-8231-69E705DCB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425950"/>
            <a:ext cx="935037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Rectangle 8">
            <a:extLst>
              <a:ext uri="{FF2B5EF4-FFF2-40B4-BE49-F238E27FC236}">
                <a16:creationId xmlns:a16="http://schemas.microsoft.com/office/drawing/2014/main" id="{836FBF9B-38B4-4EE5-A435-D46FF2FD5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73977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5AAAA9D3-FCDB-4AC7-B748-899EE03D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961E9579-630F-4490-AD49-7B10B588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8EE0FC0C-2DAC-481F-BE3B-E87B202E9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operacje mutingu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74C3963A-1589-4C6E-B546-3EC97282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1951038"/>
            <a:ext cx="73787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"L" z 2 czujnikami mutingu - tylko w jedną stronę otwarte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 z "L" logiką wykonuje wyciszenie sygnału wejściowego poprzez wyjścia czujników S1 i S2.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Wyciszanie zamyka się, gdy wzrasta sygnału wejściowy.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BC8C972A-A729-4CF5-BE3E-BFF79721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2972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z 2 czujnikami mutingu dwukierunkowego otwarcia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30325E"/>
                </a:solidFill>
                <a:cs typeface="Lucida Sans Unicode" panose="020B0602030504020204" pitchFamily="34" charset="0"/>
              </a:rPr>
              <a:t>Operator Mutingu z "T" logiką wykonuje wyciszenie sygnału wejściowego poprzez wyjścia czujników S1 i S2.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DD7FC0FF-2C1C-4A2C-B598-CDF8A4DB3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4402138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logika "Sekwencyjna 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"Sekwencji" wykonuje wyciszenie sygnału wejściowego poprzez wyjścia czujników S1, S2, S3 i S4.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3AE28098-DD9A-4C19-8EB3-03BF72AC4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715000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"T",logika "Równoległa"z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"Równoległą"  wykonuje wyciszenie sygnału wejściowego poprzez wyjścia czujników S1, S2, S3 i S4.</a:t>
            </a: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ED4F5A80-BF0A-4813-83FA-E0A866EBC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707063"/>
            <a:ext cx="12128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D34F4A77-3438-48AB-8FDF-768795BC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68800"/>
            <a:ext cx="1249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171F24BA-E805-4E43-9EE8-7C965D3C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03575"/>
            <a:ext cx="1262062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08AF7DF1-E12B-4C9E-A2A9-B9D625E49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14525"/>
            <a:ext cx="1236663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6" name="Rectangle 12">
            <a:extLst>
              <a:ext uri="{FF2B5EF4-FFF2-40B4-BE49-F238E27FC236}">
                <a16:creationId xmlns:a16="http://schemas.microsoft.com/office/drawing/2014/main" id="{442ED092-2394-45CF-A116-E927385B0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E01DC4F1-CFD8-43DA-8150-CFF2493D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77F0B91F-3658-48D2-AF39-B9A34D98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70A49694-C97A-4DFA-95F1-FF6E39AB4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Operatory Pamięci</a:t>
            </a:r>
          </a:p>
          <a:p>
            <a:pPr algn="ctr"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Są wykorzystywane, jeśli zdecydujesz się zapisać wszystkie dane (PRAWDA lub FAŁSZ) z innych elementów projektu.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857808D0-5DD8-4DF2-AD3A-2343B2A0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57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Przrzutnik D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Przurzutnik D zapisuje wcześniej ustawiony stan na wyjściu Q na narastające zbocze zegara.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55CD0EBE-6228-4551-95A1-D2432816A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698875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SR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Przrzutnik SR ustawia wyjścia Q na 1 gdy jest SET, lub 0 gdy następuje reset.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B7144B75-FACE-4C14-9651-1951D6842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7577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Ręczny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narastające zbocze na wejściu Res.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ECC1D242-94D4-4F76-9F32-95FC90E23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8663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Monitorowany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zboczu narastającym po opadającym zboczu wejścia Res.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	</a:t>
            </a:r>
          </a:p>
        </p:txBody>
      </p:sp>
      <p:pic>
        <p:nvPicPr>
          <p:cNvPr id="32776" name="Picture 8">
            <a:extLst>
              <a:ext uri="{FF2B5EF4-FFF2-40B4-BE49-F238E27FC236}">
                <a16:creationId xmlns:a16="http://schemas.microsoft.com/office/drawing/2014/main" id="{749CAA92-4E07-48EE-A1DF-DD0B502A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48075"/>
            <a:ext cx="10287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80609DFC-36B4-4648-9A6B-5CAAE76A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33613"/>
            <a:ext cx="9604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C28120E2-B53A-4B8A-B30B-076C3F97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745038"/>
            <a:ext cx="9969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BC0B509F-3460-4DBB-BAB1-A5FB8885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824538"/>
            <a:ext cx="1020763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632FC565-ED24-4133-8085-2A15CB1CB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55124309-AA6A-40B7-B819-DC04F9A3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8E709D16-C15A-43AD-ABE5-F836C0C45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6D6BD5DF-ED18-4291-9CB4-E6BF85EF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278C636D-4723-4902-81E3-3E69FDDBF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5C0D9603-3D97-4C5C-B120-1E4EA76C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20825"/>
            <a:ext cx="5462588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35C9B7D9-E465-4E8D-A698-E6CE906D0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795588"/>
            <a:ext cx="399573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może zarządzać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sygnałami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czujnik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ów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bezpieczeństwa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taki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ch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jak kurtyny świetlne, fotokomórki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przyciski bezpieczeń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twa,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listwy naciskowe 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maty bezpieczeństwa przyciski kontrol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ne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wyłączniki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magnetyczne lub mechaniczne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D5138CB5-F53E-4A57-B046-F6C29FAAB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015B59BD-3B0F-442F-8681-97B0C093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2AB1A84E-77B9-4711-B728-B49EA2198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404938"/>
            <a:ext cx="8205788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 licznika</a:t>
            </a: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8A4BEA51-2832-4580-9DFC-9BEB0CA7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2947988"/>
            <a:ext cx="7213600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LICZNIK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Licznik impulsów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Licznik generuje impuls tak szybko jak osiągnięta zostanie wartość zadana. </a:t>
            </a: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Posiada 3 tryby działania: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1) AUTOMATYCZNY (STANDARDOWO USTAWIONY)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2) MANUALNY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3) AUTOMATYCZNY + MANUALNY</a:t>
            </a:r>
            <a:r>
              <a:rPr lang="it-IT" altLang="en-US" sz="1400">
                <a:solidFill>
                  <a:srgbClr val="003B76"/>
                </a:solidFill>
              </a:rPr>
              <a:t>.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54913339-DD12-43BE-8698-8920EDB1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432175"/>
            <a:ext cx="1093787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Rectangle 6">
            <a:extLst>
              <a:ext uri="{FF2B5EF4-FFF2-40B4-BE49-F238E27FC236}">
                <a16:creationId xmlns:a16="http://schemas.microsoft.com/office/drawing/2014/main" id="{65A382B8-030F-4D17-9E0E-66720A10E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BDD0579A-02C5-4807-AFFE-BDE9CEF2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EB742F62-44F7-4452-B198-F27F22C3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4DD5913B-70DE-4785-9A87-AFA8A8952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1328738"/>
            <a:ext cx="86233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zegara</a:t>
            </a:r>
          </a:p>
          <a:p>
            <a:pPr algn="ctr">
              <a:buClrTx/>
              <a:buFontTx/>
              <a:buNone/>
            </a:pPr>
            <a:endParaRPr lang="it-IT" altLang="en-US" sz="8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Operator TIMERa pozwala na wygenerowanie sygnału (PRAWDA lub FAŁSZ) dla zdefiniowanego przez użytkownika czasu.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A77F70F5-27C1-4964-8BA4-51571CDA6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339975"/>
            <a:ext cx="7658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ZEGAR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sygnał wyjściowy zegara w pożądanym okresie, jeżeli wyjście jest 1.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DD559A8A-383E-4F69-ACCF-82F9B48F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513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MONOSTABILNY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na poziom 1 wyjścia aktywowanego przez narastające zbocze na wejściu i pozostaje w tym stanie przez ustawiony czas.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1911AE70-3066-4B31-B97C-73525E6D8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613275"/>
            <a:ext cx="745013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PRZEJŚCIE POWODUJE KONTAKT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tym przerzutniku następuje przejście sygnału wyjścia na wejściE. Jednakże, jeśli jest to 1 na okres dłuższy niż określony czas, zmienia się wyjście na 0.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7D186532-BF4D-43FE-9746-B04F7DD7F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07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OPÓŹNIENIE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Powoduje opóźnienia sygnału poprzez ustawienie wyjścia na 1 po ustalonym czasie, przed zmianą poziomu sygnału wejściowego. </a:t>
            </a:r>
          </a:p>
        </p:txBody>
      </p:sp>
      <p:pic>
        <p:nvPicPr>
          <p:cNvPr id="34824" name="Picture 8">
            <a:extLst>
              <a:ext uri="{FF2B5EF4-FFF2-40B4-BE49-F238E27FC236}">
                <a16:creationId xmlns:a16="http://schemas.microsoft.com/office/drawing/2014/main" id="{95D49D9C-C4EC-4C33-9B79-39C951B3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08225"/>
            <a:ext cx="10350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F74C5910-4374-4782-A2D6-7A3C3AAF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638675"/>
            <a:ext cx="108902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CEB55A07-74DC-426D-8B0D-0B969B34A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22663"/>
            <a:ext cx="115411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15A41BA1-A9D9-4F97-8EDA-F9C1708D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07075"/>
            <a:ext cx="9636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8" name="Rectangle 12">
            <a:extLst>
              <a:ext uri="{FF2B5EF4-FFF2-40B4-BE49-F238E27FC236}">
                <a16:creationId xmlns:a16="http://schemas.microsoft.com/office/drawing/2014/main" id="{BC61572D-826A-450A-BA1C-5A4F2A1EC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55D127FB-5C1E-4522-B74F-5B6D9940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7932AB42-08B5-4B0B-BB3B-FB7445AA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F6C1D4A0-DD49-40E0-A704-C0202B563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logiczne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97EDD3B8-23B3-47F8-B60E-43738A58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17328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wejścia są 1.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F1997D73-1ACB-4247-B85D-536817855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6900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wejścia są 1.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4E89475D-F257-4335-AF5B-1429E728B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0846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Odwraca stan na wyjściu.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11BC6FDA-2D8E-4B48-A4F9-FC22FF589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0117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co najmniej jedno wejście jest 1.</a:t>
            </a: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0B308553-FF93-498E-9694-A948DF62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9134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co najmniej jedno wejście jest 1.</a:t>
            </a:r>
          </a:p>
        </p:txBody>
      </p:sp>
      <p:pic>
        <p:nvPicPr>
          <p:cNvPr id="35849" name="Picture 9">
            <a:extLst>
              <a:ext uri="{FF2B5EF4-FFF2-40B4-BE49-F238E27FC236}">
                <a16:creationId xmlns:a16="http://schemas.microsoft.com/office/drawing/2014/main" id="{DCB1AEE8-35CB-46DC-9637-538BC68C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063875"/>
            <a:ext cx="1127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4612B806-C5AB-4C44-AEF8-ED5185B4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021263"/>
            <a:ext cx="9810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DE7AABE5-E83C-4E36-A647-45E869F8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6463"/>
            <a:ext cx="989013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5A8AD4D1-C92E-4B63-9877-45D026A4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21138"/>
            <a:ext cx="9906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3" name="Picture 13">
            <a:extLst>
              <a:ext uri="{FF2B5EF4-FFF2-40B4-BE49-F238E27FC236}">
                <a16:creationId xmlns:a16="http://schemas.microsoft.com/office/drawing/2014/main" id="{E2D368B0-60E2-48B7-A918-8542862A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922963"/>
            <a:ext cx="1065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4" name="Rectangle 14">
            <a:extLst>
              <a:ext uri="{FF2B5EF4-FFF2-40B4-BE49-F238E27FC236}">
                <a16:creationId xmlns:a16="http://schemas.microsoft.com/office/drawing/2014/main" id="{09B59C8F-955E-4849-B1CB-C467E6DB4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B3C871A8-E68A-445E-93CA-46530FD4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327530FC-1E9E-4C28-917C-A39B9ED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24CB9EF7-8C21-4966-984E-FF9406BE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operatory logiczne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7C12586F-8A38-4E7C-8A65-A1631FFF6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1138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XOR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wszystkie wejścia są w tym samym stanie logicznym.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CEDB19C4-BA61-42CA-A765-2805BFB67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0550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wszystkie wejścia są w tym samym stanie logicznym.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51F87D9-0178-44C7-8B95-C79D170D3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3005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MULTIPLEXER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Przekazuje sygnał z wejścia do wyjścia w zależności od wyboru “Sel”.</a:t>
            </a:r>
          </a:p>
        </p:txBody>
      </p:sp>
      <p:pic>
        <p:nvPicPr>
          <p:cNvPr id="36871" name="Picture 7">
            <a:extLst>
              <a:ext uri="{FF2B5EF4-FFF2-40B4-BE49-F238E27FC236}">
                <a16:creationId xmlns:a16="http://schemas.microsoft.com/office/drawing/2014/main" id="{FD93C7C6-1884-4325-8ED1-43DD1D46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49488"/>
            <a:ext cx="98901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AAB89D2C-C4EC-4772-9535-22C984333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202113"/>
            <a:ext cx="1190625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B5085BC6-B6D1-45F6-853E-ACA6F20C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173413"/>
            <a:ext cx="1152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4" name="Rectangle 10">
            <a:extLst>
              <a:ext uri="{FF2B5EF4-FFF2-40B4-BE49-F238E27FC236}">
                <a16:creationId xmlns:a16="http://schemas.microsoft.com/office/drawing/2014/main" id="{CF70AE3B-5032-458C-A3BB-11A162CD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DFFF3551-71FC-43EA-940D-B4DE0583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E17FB547-A1AC-4D29-B31E-DA737835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20C562F2-8BB8-44F4-9B2B-ADC5C8D6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739775"/>
            <a:ext cx="40878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Schemat połączeniowy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A39FC160-55BC-44D2-8D18-D22D676C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784225"/>
            <a:ext cx="28638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859D989B-70F3-4703-A4EC-7B622114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298950"/>
            <a:ext cx="203517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3C3B8A42-6BEB-4BA4-8F9B-880648EB4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468438"/>
            <a:ext cx="4075112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88B8966C-2DA3-462D-AE79-0FCB210C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F4E71B67-2689-4144-948A-A60C561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A73D16AD-4563-4039-9D8F-172DA1B2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9C10CC24-624F-44D8-970A-1D2B1E56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2154A27F-D96F-486C-A9D6-63BD0677A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297113"/>
            <a:ext cx="48466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Dane techniczne</a:t>
            </a: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EF5DDA07-7F2D-481E-86D2-C5A863DB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8573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E58D2319-EE7A-489C-8455-58CC821A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725738"/>
            <a:ext cx="7261225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5C7676A3-FA5E-4FB2-8056-6BA8B4A5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>
            <a:extLst>
              <a:ext uri="{FF2B5EF4-FFF2-40B4-BE49-F238E27FC236}">
                <a16:creationId xmlns:a16="http://schemas.microsoft.com/office/drawing/2014/main" id="{800DB508-57C4-413B-AF36-394EB8C24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8FE14DD8-D047-4677-BAF7-BC7D5F7E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DE09F649-C0A1-41C6-9E8F-38F20614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6600825" y="2971800"/>
            <a:ext cx="251777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8D038319-88BD-49DD-938E-89E4AE155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AAA9C9D3-046D-40A7-AA28-B07CCF833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33550"/>
            <a:ext cx="65849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30325E"/>
                </a:solidFill>
              </a:rPr>
              <a:t>     </a:t>
            </a:r>
            <a:r>
              <a:rPr lang="it-IT" altLang="en-US" b="1">
                <a:solidFill>
                  <a:srgbClr val="30325E"/>
                </a:solidFill>
              </a:rPr>
              <a:t>Mosaic Configuration Memory – MCM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</a:rPr>
              <a:t>MCM pracuje jako Master, a dane zawarte zostaną nadpisane w pamięci MOSAIC M1, po tym jak M1 przeprowadzi test spójności odnośnie informacji zawartych w pamięci chipa.</a:t>
            </a:r>
          </a:p>
          <a:p>
            <a:pPr>
              <a:buClrTx/>
              <a:buFontTx/>
              <a:buNone/>
            </a:pPr>
            <a:endParaRPr lang="it-IT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30325E"/>
                </a:solidFill>
              </a:rPr>
              <a:t>Używając funkcji konfiguracyjnych możesz uniemożliwić nadpisywanie w MOSAICu M1.</a:t>
            </a: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  <a:cs typeface="Lucida Sans Unicode" panose="020B0602030504020204" pitchFamily="34" charset="0"/>
              </a:rPr>
              <a:t>Operacja nadpisywania będzie zapisywana w porządku chronologicznym w pliku dziennika obecnym w MOSAICu M1.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C8150DAA-4CF5-43E2-8086-FF86FDD8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4C6C45BE-3EBA-4C19-A743-3C185290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8BC3C3A0-5E8C-499E-BF54-BD637367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20200" r="5000" b="2437"/>
          <a:stretch>
            <a:fillRect/>
          </a:stretch>
        </p:blipFill>
        <p:spPr bwMode="auto">
          <a:xfrm>
            <a:off x="720725" y="2028825"/>
            <a:ext cx="774065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 l="4616" t="20200" r="5000" b="2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E978CDFB-02C4-44BB-BBA4-14366DFF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30325E"/>
                </a:solidFill>
              </a:rPr>
              <a:t>Połączenia elektryczne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CE51244D-F96D-4A33-BA1A-A8B82F752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1349375"/>
            <a:ext cx="78882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30325E"/>
                </a:solidFill>
              </a:rPr>
              <a:t>Przykładowe połączenie MOSAICa do systemu sterowania maszyny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7ACF9A24-6D7C-4188-B4D9-495E5909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8EDE896C-E8B2-448B-A7F1-1719F808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45477B74-F3F4-4395-B541-BDC5498D3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739775"/>
            <a:ext cx="39544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Electrical Connections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E182A9DF-D432-40E5-8A4D-6B5B0AF3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660650"/>
            <a:ext cx="3808412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25FF1E23-C5BE-4044-ACE7-D6A36576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85863"/>
            <a:ext cx="4960937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        </a:t>
            </a:r>
            <a:r>
              <a:rPr lang="it-IT" altLang="en-US" b="1">
                <a:solidFill>
                  <a:srgbClr val="003B76"/>
                </a:solidFill>
              </a:rPr>
              <a:t>SYGNAŁ</a:t>
            </a: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Sygnał TESTu musibyć wykorzystany do monitorowania obecności zwarcia lub przeciążenia na wejściu.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MOSAIC generuje na każdym wyjściu TEST sygnał impulsowy, który jest odczytywany z obu wejść i wyjścia, do którego jest podłączony.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Wszelkie zaprzestania lub zakłócenia sygnału spowodowane przez zwarcie do masy, 0V, 24V jest natychmiast wykrywane, powodując wyłączenie wyjść awaryjnych.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Wykorzystania wyjść TEST zwiększa wykrywanie błędów diagnostycznych i tym samym przyczynia się do poprawy poziomu wydajności systemu.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Korzystanie z wyjść TESTu jest wymagane dla fotokomórki, krawędzi bezpieczeństwa i maty bezpieczeństwa.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A7158D01-238D-46CC-A126-B9A1BC23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2985BD4C-1F68-43B9-99A9-B8F9EE790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3DB20B2C-0554-43AB-A021-85DC2A15C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00140E07-2F87-4784-88DB-D029A6B3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019300"/>
            <a:ext cx="3470275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634B9F91-D277-489F-BBD2-7F3C47B5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1455738"/>
            <a:ext cx="5189537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	</a:t>
            </a:r>
            <a:r>
              <a:rPr lang="it-IT" altLang="en-US" b="1">
                <a:solidFill>
                  <a:srgbClr val="003B76"/>
                </a:solidFill>
              </a:rPr>
              <a:t>Sygnał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Każde wyjście TESTu może być podłączone do jednego czujnika mat bezpieczeństwa lub krawędzi bezpieczeństwa.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Każde wyjście TESTu z czujników elektromechanicznych  (styki bezpotencjałowe) mogą być podłączone do: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- 2 czujników z M1, MI8O2 i Mi8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- 4 czujników z MI16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Wyjście TEST nie może być jednocześnie połączone z ESPE OSSD self-checked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Używając fotokomórki, każde wyjście TEST może być połączone do 1 lub 2 czujników w serii.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9A4A08FC-05DB-4C11-AF37-46B2110D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E35DF561-EDB8-491F-8104-3C6CCD14B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4991D3B8-0AEE-4F59-9F41-C44936C16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04F6D6B-BFF3-4C9B-AE60-82FE12C39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116513"/>
            <a:ext cx="341471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97B24F00-07DF-4EAF-B78E-B7313484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ABB4823-9522-45A2-8AA2-A5D0B889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id="{16939240-29EC-4DCF-8B4B-4249581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1927225"/>
            <a:ext cx="5545137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2400" b="1">
                <a:solidFill>
                  <a:srgbClr val="274DA1"/>
                </a:solidFill>
              </a:rPr>
              <a:t>Poziom bezpieczeństwa</a:t>
            </a:r>
          </a:p>
          <a:p>
            <a:pPr>
              <a:buClrTx/>
              <a:buFontTx/>
              <a:buNone/>
            </a:pPr>
            <a:endParaRPr lang="en-US" altLang="en-US" sz="800" b="1">
              <a:solidFill>
                <a:srgbClr val="000099"/>
              </a:solidFill>
            </a:endParaRPr>
          </a:p>
          <a:p>
            <a:pPr algn="ctr">
              <a:buClrTx/>
              <a:buFontTx/>
              <a:buNone/>
            </a:pPr>
            <a:endParaRPr lang="en-US" altLang="en-US" sz="1200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3 	</a:t>
            </a:r>
            <a:r>
              <a:rPr lang="en-US" altLang="en-US" b="1">
                <a:solidFill>
                  <a:srgbClr val="274DA1"/>
                </a:solidFill>
              </a:rPr>
              <a:t>- IEC 61508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CL 3	</a:t>
            </a:r>
            <a:r>
              <a:rPr lang="en-US" altLang="en-US" b="1">
                <a:solidFill>
                  <a:srgbClr val="274DA1"/>
                </a:solidFill>
              </a:rPr>
              <a:t>- EN 62061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PL e	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Category 4 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  <a:r>
              <a:rPr lang="it-IT" altLang="en-US" b="1">
                <a:solidFill>
                  <a:srgbClr val="CC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2975FAFE-FDC5-4D84-A41D-AA0D5AEC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id="{E8D6EDC3-8ECC-4252-A78B-00D0E33F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44CBBA7C-A4FC-4003-B903-8C0474D3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AB0D02AA-63A7-4E20-BF88-0352D075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1312863"/>
            <a:ext cx="74104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Połączenie elektromechanicznych czujników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Stopy awaryjne – mechaniczne wyłączniki...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7BA00C27-297B-4E60-A45F-D569CE24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241550"/>
            <a:ext cx="334327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03E98135-0E18-4559-800A-F303151F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252663"/>
            <a:ext cx="3403600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31BC2BBE-0C8D-4D5D-A439-57416ED3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FF5C0F1C-0F2D-4E9E-A19F-92679B84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C404FB22-4384-40F0-98D2-9ED0BA6B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E6C3B953-2E39-42C5-BC44-3E5179C13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1503363"/>
            <a:ext cx="6289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mat i krawędzi bezpieczeństwa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C9538C38-C544-4C57-ADDE-DEFBCCFA1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5826125"/>
            <a:ext cx="86137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Wyjście TEST może być połączone do jednego czujnika maty I krawędzi bezpieczeńśtwa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56759C33-1FFE-41A3-90F3-A1EC4148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257425"/>
            <a:ext cx="5392737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E89552AA-142D-467A-93E3-AAA883EB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D6800BE7-14B1-4EE6-AE19-9E73DAC4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F4C4B714-2A2A-4914-AA90-AA08935BC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1430338"/>
            <a:ext cx="68865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do: ESPE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Kurtyny świetlne – skaner laserowy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z OSSD 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6B2956EB-0009-49F2-A47B-7F23CC22A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5821363"/>
            <a:ext cx="6189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Wyjście TEST nie jest możliwe do połączenia razem z ESPE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7838C166-6BF2-4733-8994-09FEEF84B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20705C23-48C3-4F9A-8743-CE6045CA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35225"/>
            <a:ext cx="55626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432B62DB-EE18-4CF2-9850-4D81D8C1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FBCB04E-0E72-43DC-BA6B-88A5C973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30116F54-996B-4197-B1B3-C77A6F2AE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739775"/>
            <a:ext cx="4891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Zalety rozwiązania MOSAIC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457438A4-8D21-4171-9F52-3820ACC53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481138"/>
            <a:ext cx="63182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E4F71C1A-1442-41A4-B5F5-EF53D92B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8910959F-4A4E-4ADC-9417-4FA81109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61372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 porównaniu do obwodów bezpieczeństwa z tradycyjnymi elektromechanicznymi przekaźnikami bezpieczeństwa, MOSAIC ma wiele niezwykłych korzyści, takie jak: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Zmniejsza liczbę urządeń i połączeń a tym samem wielkośc całego obwodu bezpieczęństwa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Przyspiesza panel sterowniczy;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Umożliwia konfigurację poprzez szybkie i proste programowanie SW. Projektanci maszyn zawsze są w stanie łatwo zmienić konfigurację;</a:t>
            </a:r>
          </a:p>
          <a:p>
            <a:pPr algn="just"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Ułatwia dodanie lub usunięcie bloków funkcji bezpieczeństwa na każdym etapie projektowania maszyny;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Jest w stanie sprawdzić konfigurację aplikacji w fazie projektowania poprzez funkcję zatwierdzania, jak również przetestować ją podczas instalacji za pomocą funkcji MONITOR.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FFAFE364-4F37-414F-A0C1-77E01330A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AE71A473-4F94-4313-AB66-CA2EC0C0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7E3E710B-C012-4D31-A98C-E163328E3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20800"/>
            <a:ext cx="63182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Pozwala zabezpieczyć konfigurację systemu, poprzez:</a:t>
            </a:r>
            <a:br>
              <a:rPr lang="en-US" altLang="en-US" sz="1500">
                <a:solidFill>
                  <a:srgbClr val="003B76"/>
                </a:solidFill>
              </a:rPr>
            </a:br>
            <a:r>
              <a:rPr lang="en-US" altLang="en-US" sz="1500">
                <a:solidFill>
                  <a:srgbClr val="003B76"/>
                </a:solidFill>
              </a:rPr>
              <a:t>- wykrycie wszelkich prób konfiguracji z pominięciem urządzeń bezpieczeństwa, zawsze można skorzystać z tradycyjnych przekaźników bezpieczeństwa, za pomocą specjalnych testów (np. obowiązkowy test urządzenia bezpieczeństwa w maszynie start-up)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- ochrona przed nieautoryzowanymi zmianami do projektu przez 2-poziomowe hasło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Upraszcza utrzymanie maszyn dziękikarty pamięci MCM, która pozwala przenieść konfigurację w kilku prostych krokach do nowego MOSAICa;</a:t>
            </a: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Logika jest dokonywane za pośrednictwem interfejsu graficznego. Bez zbędnych połączeń elektrycznych, które są potrzebne przy tradycyjnych rozwiązaniach, gdy konieczne jest okablowanie wyjść przekaźników bezpieczeństwa;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Mniejsza liczba elementów elektromechanicznych oznacza również zwiększenie “Performance Level”, a zatem zwiększa poziom bezpieczeństwa</a:t>
            </a:r>
          </a:p>
          <a:p>
            <a:pPr>
              <a:spcAft>
                <a:spcPts val="750"/>
              </a:spcAft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FC5479EB-92F4-4396-BFA9-B1848FA9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2EB7ED58-480B-4ECE-A8AD-58ED00E73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739775"/>
            <a:ext cx="4495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Zalety rozwiązania MOSAIC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49335315-03BA-497B-9F98-A7A106CA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6040BA47-56FD-4EA4-87BF-6D8A3FC74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CF96BB9E-31B0-4E0D-B273-953504AD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120775"/>
            <a:ext cx="13747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3AB9E65-7DA8-4517-B3A0-2C9A67EA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8D9A6062-766D-49F1-967C-73342DB7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7300"/>
            <a:ext cx="882015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it-IT" altLang="en-US" sz="1500" b="1">
                <a:solidFill>
                  <a:srgbClr val="003B76"/>
                </a:solidFill>
              </a:rPr>
              <a:t>MOSAIC jest zgodny z następującymi dyrektywami i normami:</a:t>
            </a:r>
          </a:p>
          <a:p>
            <a:pPr algn="just">
              <a:buClrTx/>
              <a:buFontTx/>
              <a:buNone/>
            </a:pPr>
            <a:endParaRPr lang="it-IT" altLang="en-US" sz="10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▪2006/42/EC “Dyrektywa Maszynowa”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▪2004/108/EC “Kompatybilność Elektromagnetyczna (EMC)”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▪2006/95/EC “Dyrektywa Niskonapięciowa (LVD)”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▪CEI EN 61131-2: “Sterowniki Programowalne,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13849-1: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zasady projektowania”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13849-2: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Walidacja”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954-1: “Bezpieczeństwo maszyn: Części związane z bezpieczeństwem systemów sterowania  – Ogólne zasady projektowania”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61496-1: “Bezpieczeństwo maszyn: Elektro-czuła aparatura zabezpieczająca,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62061 “Bezpieczeństwo Maszyn – Funkcjonalne bezpieczeństwo związane z bezpieczeństwem urządzeń elektrycznych, elektronicznych i programowalnych elektronicznych systemów sterowania”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61508-1: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61508-2: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dotyczące urządzeń elektrycznych, elektronicznych i programowalnych elektronicznych systemów związanych z bezpieczeństwem”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61508-3: ” 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3: Wymagania oprogramowania”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</a:rPr>
              <a:t>▪IEC 61784-3: “Przemysłowe sieci komunikacyjne - Profil - Część 3: Funkcjonalne bezpieczeństwo magistral I definicje profili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▪IEC/TS 62046 Ed. 2 “Bezpieczeństwo maszyn - Stosowanie środków ochrony indywidualnej do wykrywania obecności osób "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F07A0B46-4956-48A5-8E2B-BACFC74DB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60E7ACEE-0683-4D66-B60A-2CC92779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9B5B2B1E-D6DA-49D4-A64D-942F312B5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86EF19A8-996D-42CB-B17A-91BA7D55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7A8B8E75-1E27-47D6-A358-D02B1367E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48B5EA03-E417-47A3-9AC1-1C9E8835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1879600"/>
            <a:ext cx="29114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8B05EF73-C97F-4D24-9292-69831180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9725"/>
            <a:ext cx="6772275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Cechy Główne:</a:t>
            </a:r>
            <a:br>
              <a:rPr lang="en-US" altLang="en-US" sz="2000" b="1">
                <a:solidFill>
                  <a:srgbClr val="274DA1"/>
                </a:solidFill>
              </a:rPr>
            </a:br>
            <a:endParaRPr lang="en-US" altLang="en-US" sz="2000" b="1">
              <a:solidFill>
                <a:srgbClr val="274DA1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Kompaktowa konstrukcja: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wymiary pojedynczego modułu 22.5 x 99 x 114.5 mm,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wymienny blok styków</a:t>
            </a:r>
            <a:r>
              <a:rPr lang="pl-PL" altLang="en-US">
                <a:solidFill>
                  <a:srgbClr val="003B76"/>
                </a:solidFill>
              </a:rPr>
              <a:t> przyłączeniowych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Max 7 modułów rozszerzeń do </a:t>
            </a:r>
            <a:r>
              <a:rPr lang="pl-PL" altLang="en-US">
                <a:solidFill>
                  <a:srgbClr val="003B76"/>
                </a:solidFill>
              </a:rPr>
              <a:t>jednostki </a:t>
            </a:r>
            <a:r>
              <a:rPr lang="en-US" altLang="en-US">
                <a:solidFill>
                  <a:srgbClr val="003B76"/>
                </a:solidFill>
              </a:rPr>
              <a:t>Master M1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</a:rPr>
              <a:t>(</a:t>
            </a:r>
            <a:r>
              <a:rPr lang="en-US" altLang="en-US">
                <a:solidFill>
                  <a:srgbClr val="003B76"/>
                </a:solidFill>
              </a:rPr>
              <a:t>plus moduły przekaźnika)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Max 72 wejścia i 8 par sygnałów OSSD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Łatwy i intuicyjny graficzny program konfiguracyjny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(MSD - Mosaic Safety Designer)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Komunikacja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magistralna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pomiędzy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modułami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(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szyna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MSC - Mosaic Safety Communication)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Karta pamięci konfiguracji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(MCM - Mosaic Configuration Memory)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Prosta diagnostyka poprzez diod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sygnalizacyjn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oprogramowani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3008FC8A-6253-4D7B-894F-E52DC4D2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8DA4BB5E-21E4-4FB6-B472-357526975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F005E4A6-8101-49EA-B860-29C8BB2F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2BC2CA83-C8EF-4CD5-989B-6B59D866E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41438"/>
            <a:ext cx="8486775" cy="50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WYMIARY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Pojedynczy moduł: 22,5 x 99 x 114.5 mm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Minimalna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</a:t>
            </a:r>
            <a:r>
              <a:rPr lang="pl-PL" altLang="en-US" b="1">
                <a:solidFill>
                  <a:srgbClr val="003B76"/>
                </a:solidFill>
              </a:rPr>
              <a:t>– tylko jednastka centralna – bez rozszerzeń</a:t>
            </a:r>
          </a:p>
          <a:p>
            <a:pPr>
              <a:buClrTx/>
              <a:buFontTx/>
              <a:buNone/>
            </a:pPr>
            <a:r>
              <a:rPr lang="pl-PL" altLang="en-US" b="1">
                <a:solidFill>
                  <a:srgbClr val="003B76"/>
                </a:solidFill>
              </a:rPr>
              <a:t>	</a:t>
            </a:r>
            <a:r>
              <a:rPr lang="it-IT" altLang="en-US">
                <a:solidFill>
                  <a:srgbClr val="003B76"/>
                </a:solidFill>
              </a:rPr>
              <a:t>	 = 1 moduł = 8 wejść i 2 pary sygnałów OSSD </a:t>
            </a:r>
          </a:p>
          <a:p>
            <a:pPr lvl="1" indent="0"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Maksymalna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+ 7 rozszerzeń</a:t>
            </a:r>
            <a:r>
              <a:rPr lang="it-IT" altLang="en-US">
                <a:solidFill>
                  <a:srgbClr val="003B76"/>
                </a:solidFill>
              </a:rPr>
              <a:t> połączonych do M1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przez </a:t>
            </a:r>
            <a:r>
              <a:rPr lang="pl-PL" altLang="en-US">
                <a:solidFill>
                  <a:srgbClr val="003B76"/>
                </a:solidFill>
              </a:rPr>
              <a:t>szynę </a:t>
            </a:r>
            <a:r>
              <a:rPr lang="it-IT" altLang="en-US">
                <a:solidFill>
                  <a:srgbClr val="003B76"/>
                </a:solidFill>
              </a:rPr>
              <a:t>MSC bus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= 8 modułów = 72 wejścia i 8 par </a:t>
            </a:r>
            <a:br>
              <a:rPr lang="it-IT" altLang="en-US">
                <a:solidFill>
                  <a:srgbClr val="003B76"/>
                </a:solidFill>
              </a:rPr>
            </a:br>
            <a:r>
              <a:rPr lang="it-IT" altLang="en-US">
                <a:solidFill>
                  <a:srgbClr val="003B76"/>
                </a:solidFill>
              </a:rPr>
              <a:t>      sygnałów OSSD 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i="1">
                <a:solidFill>
                  <a:srgbClr val="003B76"/>
                </a:solidFill>
              </a:rPr>
              <a:t>(bez przekaźników rozszerzeń MR2 i MR4)</a:t>
            </a:r>
            <a:r>
              <a:rPr lang="fr-FR" altLang="en-US" sz="1400" b="1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CCA3293B-640C-4000-8283-BAAFE2DE1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F106262-A0E8-4808-884C-AFB2965D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81513"/>
            <a:ext cx="3819525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73E93CD3-9040-4740-A326-1DE37A4C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843088"/>
            <a:ext cx="1196975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ACA737A8-7861-459E-9D3B-EBEE0FD6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2CF0CFFA-B9C3-4BD4-94A8-246EE37B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B5F7DAC5-D771-4D65-AF0A-E58106F3D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E3B4BEE9-5109-4DA6-858E-4806AE46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58988"/>
            <a:ext cx="2670175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FECB533-E4F9-486F-9E69-35BCD633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121275"/>
            <a:ext cx="12001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8EBFF49C-61EB-442D-8892-052C4D3C2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908175"/>
            <a:ext cx="6294437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M1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Samodzielna jednostka</a:t>
            </a:r>
            <a:r>
              <a:rPr lang="pl-PL" altLang="en-US">
                <a:solidFill>
                  <a:srgbClr val="274DA1"/>
                </a:solidFill>
              </a:rPr>
              <a:t> centralna 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Programowalny poprzez </a:t>
            </a:r>
            <a:r>
              <a:rPr lang="pl-PL" altLang="en-US">
                <a:solidFill>
                  <a:srgbClr val="274DA1"/>
                </a:solidFill>
              </a:rPr>
              <a:t>złącze </a:t>
            </a:r>
            <a:r>
              <a:rPr lang="en-US" altLang="en-US">
                <a:solidFill>
                  <a:srgbClr val="274DA1"/>
                </a:solidFill>
              </a:rPr>
              <a:t>USB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</a:t>
            </a:r>
            <a:r>
              <a:rPr lang="en-US" altLang="en-US">
                <a:solidFill>
                  <a:srgbClr val="274DA1"/>
                </a:solidFill>
              </a:rPr>
              <a:t>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pary),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MCM konfiguracyjna pamięć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B4BEA473-030C-41BF-A203-5EAAC097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3F0194D8-61DA-408D-BDE5-27B10D417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54C71A49-2296-42C2-81CD-D73A3E7CF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2DAA85DC-FF93-4022-8F75-83A565829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220913"/>
            <a:ext cx="2960687" cy="46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17B6CC67-91AD-4698-A528-144C74C5A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1916113"/>
            <a:ext cx="6294438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MI8O2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 rozszerzeń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</a:t>
            </a:r>
            <a:r>
              <a:rPr lang="pl-PL" altLang="en-US">
                <a:solidFill>
                  <a:srgbClr val="274DA1"/>
                </a:solidFill>
              </a:rPr>
              <a:t>pary</a:t>
            </a:r>
            <a:r>
              <a:rPr lang="en-US" altLang="en-US">
                <a:solidFill>
                  <a:srgbClr val="274DA1"/>
                </a:solidFill>
              </a:rPr>
              <a:t>), obciążenie 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wyjść testowych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=&gt; Tak samo jak w M1, ale bez możliwości programowania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</TotalTime>
  <Words>2876</Words>
  <Application>Microsoft Office PowerPoint</Application>
  <PresentationFormat>On-screen Show (4:3)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Times New Roman</vt:lpstr>
      <vt:lpstr>Arial</vt:lpstr>
      <vt:lpstr>Lucida Sans Unicode</vt:lpstr>
      <vt:lpstr>Verdana</vt:lpstr>
      <vt:lpstr>Tahoma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CARLO</dc:creator>
  <cp:lastModifiedBy>Greg Hero</cp:lastModifiedBy>
  <cp:revision>208</cp:revision>
  <cp:lastPrinted>1601-01-01T00:00:00Z</cp:lastPrinted>
  <dcterms:created xsi:type="dcterms:W3CDTF">2009-03-25T14:44:08Z</dcterms:created>
  <dcterms:modified xsi:type="dcterms:W3CDTF">2020-07-05T16:15:03Z</dcterms:modified>
</cp:coreProperties>
</file>